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7"/>
  </p:notesMasterIdLst>
  <p:sldIdLst>
    <p:sldId id="256" r:id="rId6"/>
    <p:sldId id="277" r:id="rId7"/>
    <p:sldId id="326" r:id="rId8"/>
    <p:sldId id="325" r:id="rId9"/>
    <p:sldId id="306" r:id="rId10"/>
    <p:sldId id="307" r:id="rId11"/>
    <p:sldId id="305" r:id="rId12"/>
    <p:sldId id="309" r:id="rId13"/>
    <p:sldId id="308" r:id="rId14"/>
    <p:sldId id="312" r:id="rId15"/>
    <p:sldId id="278" r:id="rId16"/>
    <p:sldId id="311" r:id="rId17"/>
    <p:sldId id="313" r:id="rId18"/>
    <p:sldId id="316" r:id="rId19"/>
    <p:sldId id="280" r:id="rId20"/>
    <p:sldId id="299" r:id="rId21"/>
    <p:sldId id="301" r:id="rId22"/>
    <p:sldId id="302" r:id="rId23"/>
    <p:sldId id="259" r:id="rId24"/>
    <p:sldId id="260" r:id="rId25"/>
    <p:sldId id="265" r:id="rId26"/>
    <p:sldId id="269" r:id="rId27"/>
    <p:sldId id="317" r:id="rId28"/>
    <p:sldId id="321" r:id="rId29"/>
    <p:sldId id="318" r:id="rId30"/>
    <p:sldId id="322" r:id="rId31"/>
    <p:sldId id="319" r:id="rId32"/>
    <p:sldId id="323" r:id="rId33"/>
    <p:sldId id="320" r:id="rId34"/>
    <p:sldId id="324" r:id="rId35"/>
    <p:sldId id="267" r:id="rId3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563563" y="776288"/>
            <a:ext cx="6818312" cy="383540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212" name="PlaceHolder 2"/>
          <p:cNvSpPr>
            <a:spLocks noGrp="1"/>
          </p:cNvSpPr>
          <p:nvPr>
            <p:ph type="body"/>
          </p:nvPr>
        </p:nvSpPr>
        <p:spPr>
          <a:xfrm>
            <a:off x="794512" y="4857186"/>
            <a:ext cx="6355728" cy="4601352"/>
          </a:xfrm>
          <a:prstGeom prst="rect">
            <a:avLst/>
          </a:prstGeom>
        </p:spPr>
        <p:txBody>
          <a:bodyPr lIns="0" tIns="0" rIns="0" bIns="0">
            <a:noAutofit/>
          </a:bodyPr>
          <a:lstStyle/>
          <a:p>
            <a:r>
              <a:rPr lang="en-US" sz="2000" b="0" strike="noStrike" spc="-1">
                <a:latin typeface="Arial"/>
              </a:rPr>
              <a:t>Click to edit the notes format</a:t>
            </a:r>
          </a:p>
        </p:txBody>
      </p:sp>
      <p:sp>
        <p:nvSpPr>
          <p:cNvPr id="213" name="PlaceHolder 3"/>
          <p:cNvSpPr>
            <a:spLocks noGrp="1"/>
          </p:cNvSpPr>
          <p:nvPr>
            <p:ph type="hdr"/>
          </p:nvPr>
        </p:nvSpPr>
        <p:spPr>
          <a:xfrm>
            <a:off x="0" y="0"/>
            <a:ext cx="3447792" cy="510936"/>
          </a:xfrm>
          <a:prstGeom prst="rect">
            <a:avLst/>
          </a:prstGeom>
        </p:spPr>
        <p:txBody>
          <a:bodyPr lIns="0" tIns="0" rIns="0" bIns="0">
            <a:noAutofit/>
          </a:bodyPr>
          <a:lstStyle/>
          <a:p>
            <a:r>
              <a:rPr lang="en-US" sz="1400" b="0" strike="noStrike" spc="-1">
                <a:latin typeface="Times New Roman"/>
              </a:rPr>
              <a:t>&lt;header&gt;</a:t>
            </a:r>
          </a:p>
        </p:txBody>
      </p:sp>
      <p:sp>
        <p:nvSpPr>
          <p:cNvPr id="214" name="PlaceHolder 4"/>
          <p:cNvSpPr>
            <a:spLocks noGrp="1"/>
          </p:cNvSpPr>
          <p:nvPr>
            <p:ph type="dt"/>
          </p:nvPr>
        </p:nvSpPr>
        <p:spPr>
          <a:xfrm>
            <a:off x="4496960" y="0"/>
            <a:ext cx="3447792" cy="510936"/>
          </a:xfrm>
          <a:prstGeom prst="rect">
            <a:avLst/>
          </a:prstGeom>
        </p:spPr>
        <p:txBody>
          <a:bodyPr lIns="0" tIns="0" rIns="0" bIns="0">
            <a:noAutofit/>
          </a:bodyPr>
          <a:lstStyle/>
          <a:p>
            <a:pPr algn="r"/>
            <a:r>
              <a:rPr lang="en-US" sz="1400" b="0" strike="noStrike" spc="-1">
                <a:latin typeface="Times New Roman"/>
              </a:rPr>
              <a:t>&lt;date/time&gt;</a:t>
            </a:r>
          </a:p>
        </p:txBody>
      </p:sp>
      <p:sp>
        <p:nvSpPr>
          <p:cNvPr id="215" name="PlaceHolder 5"/>
          <p:cNvSpPr>
            <a:spLocks noGrp="1"/>
          </p:cNvSpPr>
          <p:nvPr>
            <p:ph type="ftr"/>
          </p:nvPr>
        </p:nvSpPr>
        <p:spPr>
          <a:xfrm>
            <a:off x="0" y="9714738"/>
            <a:ext cx="3447792" cy="510936"/>
          </a:xfrm>
          <a:prstGeom prst="rect">
            <a:avLst/>
          </a:prstGeom>
        </p:spPr>
        <p:txBody>
          <a:bodyPr lIns="0" tIns="0" rIns="0" bIns="0" anchor="b">
            <a:noAutofit/>
          </a:bodyPr>
          <a:lstStyle/>
          <a:p>
            <a:r>
              <a:rPr lang="en-US" sz="1400" b="0" strike="noStrike" spc="-1">
                <a:latin typeface="Times New Roman"/>
              </a:rPr>
              <a:t>&lt;footer&gt;</a:t>
            </a:r>
          </a:p>
        </p:txBody>
      </p:sp>
      <p:sp>
        <p:nvSpPr>
          <p:cNvPr id="216" name="PlaceHolder 6"/>
          <p:cNvSpPr>
            <a:spLocks noGrp="1"/>
          </p:cNvSpPr>
          <p:nvPr>
            <p:ph type="sldNum"/>
          </p:nvPr>
        </p:nvSpPr>
        <p:spPr>
          <a:xfrm>
            <a:off x="4496960" y="9714738"/>
            <a:ext cx="3447792" cy="510936"/>
          </a:xfrm>
          <a:prstGeom prst="rect">
            <a:avLst/>
          </a:prstGeom>
        </p:spPr>
        <p:txBody>
          <a:bodyPr lIns="0" tIns="0" rIns="0" bIns="0" anchor="b">
            <a:noAutofit/>
          </a:bodyPr>
          <a:lstStyle/>
          <a:p>
            <a:pPr algn="r"/>
            <a:fld id="{301766AC-5E4C-4B6C-A14A-924E262D58D2}"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84639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717550" y="1162050"/>
            <a:ext cx="5575300" cy="3136900"/>
          </a:xfrm>
          <a:prstGeom prst="rect">
            <a:avLst/>
          </a:prstGeom>
        </p:spPr>
      </p:sp>
      <p:sp>
        <p:nvSpPr>
          <p:cNvPr id="235" name="PlaceHolder 2"/>
          <p:cNvSpPr>
            <a:spLocks noGrp="1"/>
          </p:cNvSpPr>
          <p:nvPr>
            <p:ph type="body"/>
          </p:nvPr>
        </p:nvSpPr>
        <p:spPr>
          <a:xfrm>
            <a:off x="701040" y="4473984"/>
            <a:ext cx="5607952" cy="3660000"/>
          </a:xfrm>
          <a:prstGeom prst="rect">
            <a:avLst/>
          </a:prstGeom>
        </p:spPr>
        <p:txBody>
          <a:bodyPr>
            <a:noAutofit/>
          </a:bodyPr>
          <a:lstStyle/>
          <a:p>
            <a:endParaRPr lang="en-US" sz="2000" spc="-1">
              <a:latin typeface="Arial"/>
            </a:endParaRPr>
          </a:p>
        </p:txBody>
      </p:sp>
      <p:sp>
        <p:nvSpPr>
          <p:cNvPr id="236" name="TextShape 3"/>
          <p:cNvSpPr txBox="1"/>
          <p:nvPr/>
        </p:nvSpPr>
        <p:spPr>
          <a:xfrm>
            <a:off x="3971088" y="8830116"/>
            <a:ext cx="3037472" cy="465918"/>
          </a:xfrm>
          <a:prstGeom prst="rect">
            <a:avLst/>
          </a:prstGeom>
          <a:noFill/>
          <a:ln w="0">
            <a:noFill/>
          </a:ln>
        </p:spPr>
        <p:txBody>
          <a:bodyPr lIns="93177" tIns="46589" rIns="93177" bIns="46589" anchor="b">
            <a:noAutofit/>
          </a:bodyPr>
          <a:lstStyle/>
          <a:p>
            <a:pPr algn="r">
              <a:lnSpc>
                <a:spcPct val="100000"/>
              </a:lnSpc>
            </a:pPr>
            <a:fld id="{866733BA-C044-43C6-9E35-9D20AF39DA18}" type="slidenum">
              <a:rPr lang="en-US" sz="1200" spc="-1">
                <a:solidFill>
                  <a:srgbClr val="000000"/>
                </a:solidFill>
              </a:rPr>
              <a:t>20</a:t>
            </a:fld>
            <a:endParaRPr lang="en-US" sz="1200" spc="-1">
              <a:latin typeface="Times New Roman"/>
            </a:endParaRPr>
          </a:p>
        </p:txBody>
      </p:sp>
    </p:spTree>
    <p:extLst>
      <p:ext uri="{BB962C8B-B14F-4D97-AF65-F5344CB8AC3E}">
        <p14:creationId xmlns:p14="http://schemas.microsoft.com/office/powerpoint/2010/main" val="42694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8"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29"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1"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2"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3"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4"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6"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7"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8"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9"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40"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41"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3"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54"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8"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59"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60"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2"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63"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4"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6"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7"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8"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0"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71"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5"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6"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8"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79"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0"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1"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2"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3"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23281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5329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9695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510010"/>
            <a:ext cx="9144000" cy="4123481"/>
          </a:xfrm>
        </p:spPr>
        <p:txBody>
          <a:bodyPr/>
          <a:lstStyle/>
          <a:p>
            <a:r>
              <a:rPr lang="en-US"/>
              <a:t>Click icon to add picture</a:t>
            </a:r>
            <a:endParaRPr lang="en-US" dirty="0"/>
          </a:p>
        </p:txBody>
      </p:sp>
    </p:spTree>
    <p:extLst>
      <p:ext uri="{BB962C8B-B14F-4D97-AF65-F5344CB8AC3E}">
        <p14:creationId xmlns:p14="http://schemas.microsoft.com/office/powerpoint/2010/main" val="211500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1"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3"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5"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9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0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4"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05"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6"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8"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9"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0"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2"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13"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6"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8"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2"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0"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1"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2"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3"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4"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5"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6"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8"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4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4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4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9"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50"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1"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5"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7"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58"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3"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5"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6"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7"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8"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9"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70"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6"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8"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8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9"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90"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1"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5"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7"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98"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3"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5"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6"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7"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8"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9"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10"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7"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2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2"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4"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5"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6"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7" name="PlaceHolder 2"/>
          <p:cNvSpPr>
            <a:spLocks noGrp="1"/>
          </p:cNvSpPr>
          <p:nvPr>
            <p:ph type="title"/>
          </p:nvPr>
        </p:nvSpPr>
        <p:spPr>
          <a:xfrm>
            <a:off x="464400" y="2824200"/>
            <a:ext cx="8199720" cy="1887480"/>
          </a:xfrm>
          <a:prstGeom prst="rect">
            <a:avLst/>
          </a:prstGeom>
        </p:spPr>
        <p:txBody>
          <a:bodyPr anchor="ctr">
            <a:normAutofit/>
          </a:bodyPr>
          <a:lstStyle/>
          <a:p>
            <a:pPr algn="r">
              <a:lnSpc>
                <a:spcPct val="100000"/>
              </a:lnSpc>
            </a:pPr>
            <a:r>
              <a:rPr lang="en-US" sz="3600" b="0" strike="noStrike" spc="-1">
                <a:solidFill>
                  <a:srgbClr val="FFFFFF"/>
                </a:solidFill>
                <a:latin typeface="Calibri"/>
              </a:rPr>
              <a:t>Click to edit </a:t>
            </a:r>
            <a:br/>
            <a:r>
              <a:rPr lang="en-US" sz="3600" b="0" strike="noStrike" spc="-1">
                <a:solidFill>
                  <a:srgbClr val="FFFFFF"/>
                </a:solidFill>
                <a:latin typeface="Calibri"/>
              </a:rPr>
              <a:t>Master title style</a:t>
            </a:r>
            <a:endParaRPr lang="en-US" sz="3600" b="0" strike="noStrike" spc="-1">
              <a:solidFill>
                <a:srgbClr val="000000"/>
              </a:solidFill>
              <a:latin typeface="Calibri"/>
            </a:endParaRPr>
          </a:p>
        </p:txBody>
      </p:sp>
      <p:sp>
        <p:nvSpPr>
          <p:cNvPr id="2" name="PlaceHolder 3"/>
          <p:cNvSpPr>
            <a:spLocks noGrp="1"/>
          </p:cNvSpPr>
          <p:nvPr>
            <p:ph type="dt"/>
          </p:nvPr>
        </p:nvSpPr>
        <p:spPr>
          <a:xfrm>
            <a:off x="457200" y="4767120"/>
            <a:ext cx="2133360" cy="273600"/>
          </a:xfrm>
          <a:prstGeom prst="rect">
            <a:avLst/>
          </a:prstGeom>
        </p:spPr>
        <p:txBody>
          <a:bodyPr anchor="ctr">
            <a:noAutofit/>
          </a:bodyPr>
          <a:lstStyle/>
          <a:p>
            <a:pPr>
              <a:lnSpc>
                <a:spcPct val="100000"/>
              </a:lnSpc>
            </a:pPr>
            <a:fld id="{C1C32737-5BEA-4F8D-B3A6-7E8128D67613}" type="datetime">
              <a:rPr lang="en-US" sz="1200" b="0" strike="noStrike" spc="-1">
                <a:solidFill>
                  <a:srgbClr val="8B8B8B"/>
                </a:solidFill>
                <a:latin typeface="Calibri"/>
              </a:rPr>
              <a:t>11/5/2025</a:t>
            </a:fld>
            <a:endParaRPr lang="en-US" sz="1200" b="0" strike="noStrike" spc="-1">
              <a:latin typeface="Times New Roman"/>
            </a:endParaRPr>
          </a:p>
        </p:txBody>
      </p:sp>
      <p:sp>
        <p:nvSpPr>
          <p:cNvPr id="3" name="PlaceHolder 4"/>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FAEC1F02-3937-4CF0-9D11-98E0802B5027}" type="slidenum">
              <a:rPr lang="en-US" sz="1200" b="0" strike="noStrike" spc="-1">
                <a:solidFill>
                  <a:srgbClr val="8B8B8B"/>
                </a:solidFill>
                <a:latin typeface="Calibri"/>
              </a:rPr>
              <a:t>‹#›</a:t>
            </a:fld>
            <a:endParaRPr lang="en-US" sz="1200" b="0" strike="noStrike" spc="-1">
              <a:latin typeface="Times New Roman"/>
            </a:endParaRPr>
          </a:p>
        </p:txBody>
      </p:sp>
      <p:sp>
        <p:nvSpPr>
          <p:cNvPr id="5"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blipFill>
        <a:effectLst/>
      </p:bgPr>
    </p:bg>
    <p:spTree>
      <p:nvGrpSpPr>
        <p:cNvPr id="1" name=""/>
        <p:cNvGrpSpPr/>
        <p:nvPr/>
      </p:nvGrpSpPr>
      <p:grpSpPr>
        <a:xfrm>
          <a:off x="0" y="0"/>
          <a:ext cx="0" cy="0"/>
          <a:chOff x="0" y="0"/>
          <a:chExt cx="0" cy="0"/>
        </a:xfrm>
      </p:grpSpPr>
      <p:sp>
        <p:nvSpPr>
          <p:cNvPr id="42"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43" name="PlaceHolder 2"/>
          <p:cNvSpPr>
            <a:spLocks noGrp="1"/>
          </p:cNvSpPr>
          <p:nvPr>
            <p:ph type="title"/>
          </p:nvPr>
        </p:nvSpPr>
        <p:spPr>
          <a:xfrm>
            <a:off x="450000" y="570960"/>
            <a:ext cx="8258760" cy="763200"/>
          </a:xfrm>
          <a:prstGeom prst="rect">
            <a:avLst/>
          </a:prstGeom>
        </p:spPr>
        <p:txBody>
          <a:bodyPr anchor="ctr">
            <a:normAutofit/>
          </a:bodyPr>
          <a:lstStyle/>
          <a:p>
            <a:pPr algn="ctr">
              <a:lnSpc>
                <a:spcPct val="100000"/>
              </a:lnSpc>
            </a:pPr>
            <a:r>
              <a:rPr lang="en-US" sz="3600" b="0" strike="noStrike" spc="-1">
                <a:solidFill>
                  <a:srgbClr val="FFFFFF"/>
                </a:solidFill>
                <a:latin typeface="Calibri"/>
              </a:rPr>
              <a:t>Click to edit Master title style</a:t>
            </a:r>
            <a:endParaRPr lang="en-US" sz="3600" b="0" strike="noStrike" spc="-1">
              <a:solidFill>
                <a:srgbClr val="000000"/>
              </a:solidFill>
              <a:latin typeface="Calibri"/>
            </a:endParaRPr>
          </a:p>
        </p:txBody>
      </p:sp>
      <p:sp>
        <p:nvSpPr>
          <p:cNvPr id="44" name="PlaceHolder 3"/>
          <p:cNvSpPr>
            <a:spLocks noGrp="1"/>
          </p:cNvSpPr>
          <p:nvPr>
            <p:ph type="body"/>
          </p:nvPr>
        </p:nvSpPr>
        <p:spPr>
          <a:xfrm>
            <a:off x="448920" y="1423080"/>
            <a:ext cx="8245800" cy="3438720"/>
          </a:xfrm>
          <a:prstGeom prst="rect">
            <a:avLst/>
          </a:prstGeom>
        </p:spPr>
        <p:txBody>
          <a:bodyPr>
            <a:noAutofit/>
          </a:bodyPr>
          <a:lstStyle/>
          <a:p>
            <a:pPr marL="343080" indent="-342720" algn="ctr">
              <a:lnSpc>
                <a:spcPct val="100000"/>
              </a:lnSpc>
              <a:spcBef>
                <a:spcPts val="561"/>
              </a:spcBef>
              <a:buClr>
                <a:srgbClr val="FFFFFF"/>
              </a:buClr>
              <a:buFont typeface="Arial"/>
              <a:buChar char="•"/>
            </a:pPr>
            <a:r>
              <a:rPr lang="en-US" sz="2800" b="0" strike="noStrike" spc="-1">
                <a:solidFill>
                  <a:srgbClr val="FFFFFF"/>
                </a:solidFill>
                <a:latin typeface="Calibri"/>
              </a:rPr>
              <a:t>Click to edit Master text styles</a:t>
            </a:r>
            <a:endParaRPr lang="en-US" sz="2800" b="0" strike="noStrike" spc="-1">
              <a:solidFill>
                <a:srgbClr val="000000"/>
              </a:solidFill>
              <a:latin typeface="Calibri"/>
            </a:endParaRPr>
          </a:p>
          <a:p>
            <a:pPr marL="743040" lvl="1" indent="-285480" algn="ctr">
              <a:lnSpc>
                <a:spcPct val="100000"/>
              </a:lnSpc>
              <a:spcBef>
                <a:spcPts val="561"/>
              </a:spcBef>
              <a:buClr>
                <a:srgbClr val="FFFFFF"/>
              </a:buClr>
              <a:buFont typeface="Arial"/>
              <a:buChar char="–"/>
            </a:pPr>
            <a:r>
              <a:rPr lang="en-US" sz="2800" b="0" strike="noStrike" spc="-1">
                <a:solidFill>
                  <a:srgbClr val="FFFFFF"/>
                </a:solidFill>
                <a:latin typeface="Calibri"/>
              </a:rPr>
              <a:t>Second level</a:t>
            </a:r>
            <a:endParaRPr lang="en-US" sz="2800" b="0" strike="noStrike" spc="-1">
              <a:solidFill>
                <a:srgbClr val="000000"/>
              </a:solidFill>
              <a:latin typeface="Calibri"/>
            </a:endParaRPr>
          </a:p>
          <a:p>
            <a:pPr marL="1143000" lvl="2" indent="-228240" algn="ctr">
              <a:lnSpc>
                <a:spcPct val="100000"/>
              </a:lnSpc>
              <a:spcBef>
                <a:spcPts val="479"/>
              </a:spcBef>
              <a:buClr>
                <a:srgbClr val="FFFFFF"/>
              </a:buClr>
              <a:buFont typeface="Arial"/>
              <a:buChar char="•"/>
            </a:pPr>
            <a:r>
              <a:rPr lang="en-US" sz="2400" b="0" strike="noStrike" spc="-1">
                <a:solidFill>
                  <a:srgbClr val="FFFFFF"/>
                </a:solidFill>
                <a:latin typeface="Calibri"/>
              </a:rPr>
              <a:t>Third level</a:t>
            </a:r>
            <a:endParaRPr lang="en-US" sz="2400" b="0" strike="noStrike" spc="-1">
              <a:solidFill>
                <a:srgbClr val="000000"/>
              </a:solidFill>
              <a:latin typeface="Calibri"/>
            </a:endParaRPr>
          </a:p>
          <a:p>
            <a:pPr marL="1600200" lvl="3" indent="-228240" algn="ctr">
              <a:lnSpc>
                <a:spcPct val="100000"/>
              </a:lnSpc>
              <a:spcBef>
                <a:spcPts val="400"/>
              </a:spcBef>
              <a:buClr>
                <a:srgbClr val="FFFFFF"/>
              </a:buClr>
              <a:buFont typeface="Arial"/>
              <a:buChar char="–"/>
            </a:pPr>
            <a:r>
              <a:rPr lang="en-US" sz="2000" b="0" strike="noStrike" spc="-1">
                <a:solidFill>
                  <a:srgbClr val="FFFFFF"/>
                </a:solidFill>
                <a:latin typeface="Calibri"/>
              </a:rPr>
              <a:t>Fourth level</a:t>
            </a:r>
            <a:endParaRPr lang="en-US" sz="2000" b="0" strike="noStrike" spc="-1">
              <a:solidFill>
                <a:srgbClr val="000000"/>
              </a:solidFill>
              <a:latin typeface="Calibri"/>
            </a:endParaRPr>
          </a:p>
          <a:p>
            <a:pPr marL="2057400" lvl="4" indent="-228240" algn="ctr">
              <a:lnSpc>
                <a:spcPct val="100000"/>
              </a:lnSpc>
              <a:spcBef>
                <a:spcPts val="400"/>
              </a:spcBef>
              <a:buClr>
                <a:srgbClr val="FFFFFF"/>
              </a:buClr>
              <a:buFont typeface="Arial"/>
              <a:buChar char="»"/>
            </a:pPr>
            <a:r>
              <a:rPr lang="en-US" sz="2000" b="0" strike="noStrike" spc="-1">
                <a:solidFill>
                  <a:srgbClr val="FFFFFF"/>
                </a:solidFill>
                <a:latin typeface="Calibri"/>
              </a:rPr>
              <a:t>Fifth level</a:t>
            </a:r>
            <a:endParaRPr lang="en-US" sz="2000" b="0" strike="noStrike" spc="-1">
              <a:solidFill>
                <a:srgbClr val="000000"/>
              </a:solidFill>
              <a:latin typeface="Calibri"/>
            </a:endParaRPr>
          </a:p>
        </p:txBody>
      </p:sp>
      <p:sp>
        <p:nvSpPr>
          <p:cNvPr id="45" name="PlaceHolder 4"/>
          <p:cNvSpPr>
            <a:spLocks noGrp="1"/>
          </p:cNvSpPr>
          <p:nvPr>
            <p:ph type="dt"/>
          </p:nvPr>
        </p:nvSpPr>
        <p:spPr>
          <a:xfrm>
            <a:off x="457200" y="4767120"/>
            <a:ext cx="2133360" cy="273600"/>
          </a:xfrm>
          <a:prstGeom prst="rect">
            <a:avLst/>
          </a:prstGeom>
        </p:spPr>
        <p:txBody>
          <a:bodyPr anchor="ctr">
            <a:noAutofit/>
          </a:bodyPr>
          <a:lstStyle/>
          <a:p>
            <a:pPr>
              <a:lnSpc>
                <a:spcPct val="100000"/>
              </a:lnSpc>
            </a:pPr>
            <a:fld id="{26E79C60-5415-450C-B144-6EF9761C73F5}" type="datetime">
              <a:rPr lang="en-US" sz="1200" b="0" strike="noStrike" spc="-1">
                <a:solidFill>
                  <a:srgbClr val="8B8B8B"/>
                </a:solidFill>
                <a:latin typeface="Calibri"/>
              </a:rPr>
              <a:t>11/5/2025</a:t>
            </a:fld>
            <a:endParaRPr lang="en-US" sz="1200" b="0" strike="noStrike" spc="-1">
              <a:latin typeface="Times New Roman"/>
            </a:endParaRPr>
          </a:p>
        </p:txBody>
      </p:sp>
      <p:sp>
        <p:nvSpPr>
          <p:cNvPr id="46" name="PlaceHolder 5"/>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47" name="PlaceHolder 6"/>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D07E0E6B-4D55-4D9F-AFEA-CBCAEBCFCC74}"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3" r:id="rId13"/>
    <p:sldLayoutId id="2147483714" r:id="rId14"/>
    <p:sldLayoutId id="2147483715" r:id="rId15"/>
    <p:sldLayoutId id="214748371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4"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85" name="PlaceHolder 2"/>
          <p:cNvSpPr>
            <a:spLocks noGrp="1"/>
          </p:cNvSpPr>
          <p:nvPr>
            <p:ph type="title"/>
          </p:nvPr>
        </p:nvSpPr>
        <p:spPr>
          <a:xfrm>
            <a:off x="2101680" y="443520"/>
            <a:ext cx="6570000" cy="725040"/>
          </a:xfrm>
          <a:prstGeom prst="rect">
            <a:avLst/>
          </a:prstGeom>
        </p:spPr>
        <p:txBody>
          <a:bodyPr anchor="ctr">
            <a:normAutofit/>
          </a:bodyPr>
          <a:lstStyle/>
          <a:p>
            <a:pPr>
              <a:lnSpc>
                <a:spcPct val="100000"/>
              </a:lnSpc>
            </a:pPr>
            <a:r>
              <a:rPr lang="en-US" sz="3600" b="0" strike="noStrike" spc="-1">
                <a:solidFill>
                  <a:srgbClr val="92D050"/>
                </a:solidFill>
                <a:latin typeface="Calibri"/>
              </a:rPr>
              <a:t>Click to edit Master title style</a:t>
            </a:r>
            <a:endParaRPr lang="en-US" sz="3600" b="0" strike="noStrike" spc="-1">
              <a:solidFill>
                <a:srgbClr val="000000"/>
              </a:solidFill>
              <a:latin typeface="Calibri"/>
            </a:endParaRPr>
          </a:p>
        </p:txBody>
      </p:sp>
      <p:sp>
        <p:nvSpPr>
          <p:cNvPr id="86" name="PlaceHolder 3"/>
          <p:cNvSpPr>
            <a:spLocks noGrp="1"/>
          </p:cNvSpPr>
          <p:nvPr>
            <p:ph type="body"/>
          </p:nvPr>
        </p:nvSpPr>
        <p:spPr>
          <a:xfrm>
            <a:off x="2094120" y="1177560"/>
            <a:ext cx="6592320" cy="3510720"/>
          </a:xfrm>
          <a:prstGeom prst="rect">
            <a:avLst/>
          </a:prstGeom>
        </p:spPr>
        <p:txBody>
          <a:bodyPr>
            <a:noAutofit/>
          </a:bodyPr>
          <a:lstStyle/>
          <a:p>
            <a:pPr marL="343080" indent="-342720">
              <a:lnSpc>
                <a:spcPct val="100000"/>
              </a:lnSpc>
              <a:spcBef>
                <a:spcPts val="561"/>
              </a:spcBef>
              <a:buClr>
                <a:srgbClr val="FFFFFF"/>
              </a:buClr>
              <a:buFont typeface="Arial"/>
              <a:buChar char="•"/>
            </a:pPr>
            <a:r>
              <a:rPr lang="en-US" sz="2800" b="0" strike="noStrike" spc="-1">
                <a:solidFill>
                  <a:srgbClr val="FFFFFF"/>
                </a:solidFill>
                <a:latin typeface="Calibri"/>
              </a:rPr>
              <a:t>Click to edit Master text styles</a:t>
            </a:r>
            <a:endParaRPr lang="en-US" sz="2800" b="0" strike="noStrike" spc="-1">
              <a:solidFill>
                <a:srgbClr val="000000"/>
              </a:solidFill>
              <a:latin typeface="Calibri"/>
            </a:endParaRPr>
          </a:p>
          <a:p>
            <a:pPr marL="743040" lvl="1" indent="-285480">
              <a:lnSpc>
                <a:spcPct val="100000"/>
              </a:lnSpc>
              <a:spcBef>
                <a:spcPts val="561"/>
              </a:spcBef>
              <a:buClr>
                <a:srgbClr val="FFFFFF"/>
              </a:buClr>
              <a:buFont typeface="Arial"/>
              <a:buChar char="–"/>
            </a:pPr>
            <a:r>
              <a:rPr lang="en-US" sz="2800" b="0" strike="noStrike" spc="-1">
                <a:solidFill>
                  <a:srgbClr val="FFFFFF"/>
                </a:solidFill>
                <a:latin typeface="Calibri"/>
              </a:rPr>
              <a:t>Second level</a:t>
            </a:r>
            <a:endParaRPr lang="en-US" sz="2800" b="0" strike="noStrike" spc="-1">
              <a:solidFill>
                <a:srgbClr val="000000"/>
              </a:solidFill>
              <a:latin typeface="Calibri"/>
            </a:endParaRPr>
          </a:p>
          <a:p>
            <a:pPr marL="1143000" lvl="2" indent="-228240">
              <a:lnSpc>
                <a:spcPct val="100000"/>
              </a:lnSpc>
              <a:spcBef>
                <a:spcPts val="479"/>
              </a:spcBef>
              <a:buClr>
                <a:srgbClr val="FFFFFF"/>
              </a:buClr>
              <a:buFont typeface="Arial"/>
              <a:buChar char="•"/>
            </a:pPr>
            <a:r>
              <a:rPr lang="en-US" sz="2400" b="0" strike="noStrike" spc="-1">
                <a:solidFill>
                  <a:srgbClr val="FFFFFF"/>
                </a:solidFill>
                <a:latin typeface="Calibri"/>
              </a:rPr>
              <a:t>Third level</a:t>
            </a:r>
            <a:endParaRPr lang="en-US" sz="2400" b="0" strike="noStrike" spc="-1">
              <a:solidFill>
                <a:srgbClr val="000000"/>
              </a:solidFill>
              <a:latin typeface="Calibri"/>
            </a:endParaRPr>
          </a:p>
          <a:p>
            <a:pPr marL="1600200" lvl="3" indent="-228240">
              <a:lnSpc>
                <a:spcPct val="100000"/>
              </a:lnSpc>
              <a:spcBef>
                <a:spcPts val="400"/>
              </a:spcBef>
              <a:buClr>
                <a:srgbClr val="FFFFFF"/>
              </a:buClr>
              <a:buFont typeface="Arial"/>
              <a:buChar char="–"/>
            </a:pPr>
            <a:r>
              <a:rPr lang="en-US" sz="2000" b="0" strike="noStrike" spc="-1">
                <a:solidFill>
                  <a:srgbClr val="FFFFFF"/>
                </a:solidFill>
                <a:latin typeface="Calibri"/>
              </a:rPr>
              <a:t>Fourth level</a:t>
            </a:r>
            <a:endParaRPr lang="en-US" sz="2000" b="0" strike="noStrike" spc="-1">
              <a:solidFill>
                <a:srgbClr val="000000"/>
              </a:solidFill>
              <a:latin typeface="Calibri"/>
            </a:endParaRPr>
          </a:p>
          <a:p>
            <a:pPr marL="2057400" lvl="4" indent="-228240">
              <a:lnSpc>
                <a:spcPct val="100000"/>
              </a:lnSpc>
              <a:spcBef>
                <a:spcPts val="400"/>
              </a:spcBef>
              <a:buClr>
                <a:srgbClr val="FFFFFF"/>
              </a:buClr>
              <a:buFont typeface="Arial"/>
              <a:buChar char="»"/>
            </a:pPr>
            <a:r>
              <a:rPr lang="en-US" sz="2000" b="0" strike="noStrike" spc="-1">
                <a:solidFill>
                  <a:srgbClr val="FFFFFF"/>
                </a:solidFill>
                <a:latin typeface="Calibri"/>
              </a:rPr>
              <a:t>Fifth level</a:t>
            </a:r>
            <a:endParaRPr lang="en-US" sz="2000" b="0" strike="noStrike" spc="-1">
              <a:solidFill>
                <a:srgbClr val="000000"/>
              </a:solidFill>
              <a:latin typeface="Calibri"/>
            </a:endParaRPr>
          </a:p>
        </p:txBody>
      </p:sp>
      <p:sp>
        <p:nvSpPr>
          <p:cNvPr id="87" name="PlaceHolder 4"/>
          <p:cNvSpPr>
            <a:spLocks noGrp="1"/>
          </p:cNvSpPr>
          <p:nvPr>
            <p:ph type="dt"/>
          </p:nvPr>
        </p:nvSpPr>
        <p:spPr>
          <a:xfrm>
            <a:off x="457200" y="4767120"/>
            <a:ext cx="2133360" cy="273600"/>
          </a:xfrm>
          <a:prstGeom prst="rect">
            <a:avLst/>
          </a:prstGeom>
        </p:spPr>
        <p:txBody>
          <a:bodyPr anchor="ctr">
            <a:noAutofit/>
          </a:bodyPr>
          <a:lstStyle/>
          <a:p>
            <a:pPr>
              <a:lnSpc>
                <a:spcPct val="100000"/>
              </a:lnSpc>
            </a:pPr>
            <a:fld id="{3D512F51-7337-4024-9E77-A0619EEFA926}" type="datetime">
              <a:rPr lang="en-US" sz="1200" b="0" strike="noStrike" spc="-1">
                <a:solidFill>
                  <a:srgbClr val="8B8B8B"/>
                </a:solidFill>
                <a:latin typeface="Calibri"/>
              </a:rPr>
              <a:t>11/5/2025</a:t>
            </a:fld>
            <a:endParaRPr lang="en-US" sz="1200" b="0" strike="noStrike" spc="-1">
              <a:latin typeface="Times New Roman"/>
            </a:endParaRPr>
          </a:p>
        </p:txBody>
      </p:sp>
      <p:sp>
        <p:nvSpPr>
          <p:cNvPr id="88" name="PlaceHolder 5"/>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89" name="PlaceHolder 6"/>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C7FE80CE-9C76-4894-B989-CF21891A4382}"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6"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127" name="PlaceHolder 2"/>
          <p:cNvSpPr>
            <a:spLocks noGrp="1"/>
          </p:cNvSpPr>
          <p:nvPr>
            <p:ph type="title"/>
          </p:nvPr>
        </p:nvSpPr>
        <p:spPr>
          <a:xfrm>
            <a:off x="518040" y="714240"/>
            <a:ext cx="8093160" cy="763200"/>
          </a:xfrm>
          <a:prstGeom prst="rect">
            <a:avLst/>
          </a:prstGeom>
        </p:spPr>
        <p:txBody>
          <a:bodyPr anchor="ctr">
            <a:normAutofit/>
          </a:bodyPr>
          <a:lstStyle/>
          <a:p>
            <a:pPr algn="ctr">
              <a:lnSpc>
                <a:spcPct val="100000"/>
              </a:lnSpc>
            </a:pPr>
            <a:r>
              <a:rPr lang="en-US" sz="3600" b="0" strike="noStrike" spc="-1">
                <a:solidFill>
                  <a:srgbClr val="FFFFFF"/>
                </a:solidFill>
                <a:latin typeface="Calibri"/>
              </a:rPr>
              <a:t>Click to edit Master title style</a:t>
            </a:r>
            <a:endParaRPr lang="en-US" sz="3600" b="0" strike="noStrike" spc="-1">
              <a:solidFill>
                <a:srgbClr val="000000"/>
              </a:solidFill>
              <a:latin typeface="Calibri"/>
            </a:endParaRPr>
          </a:p>
        </p:txBody>
      </p:sp>
      <p:sp>
        <p:nvSpPr>
          <p:cNvPr id="128" name="PlaceHolder 3"/>
          <p:cNvSpPr>
            <a:spLocks noGrp="1"/>
          </p:cNvSpPr>
          <p:nvPr>
            <p:ph type="body"/>
          </p:nvPr>
        </p:nvSpPr>
        <p:spPr>
          <a:xfrm>
            <a:off x="536760" y="1825200"/>
            <a:ext cx="4039920" cy="479520"/>
          </a:xfrm>
          <a:prstGeom prst="rect">
            <a:avLst/>
          </a:prstGeom>
        </p:spPr>
        <p:txBody>
          <a:bodyPr anchor="b">
            <a:noAutofit/>
          </a:bodyPr>
          <a:lstStyle/>
          <a:p>
            <a:pPr algn="ctr">
              <a:lnSpc>
                <a:spcPct val="100000"/>
              </a:lnSpc>
              <a:spcBef>
                <a:spcPts val="479"/>
              </a:spcBef>
              <a:tabLst>
                <a:tab pos="0" algn="l"/>
              </a:tabLst>
            </a:pPr>
            <a:r>
              <a:rPr lang="en-US" sz="2400" b="1" strike="noStrike" spc="-1">
                <a:solidFill>
                  <a:srgbClr val="FFFFFF"/>
                </a:solidFill>
                <a:latin typeface="Calibri"/>
              </a:rPr>
              <a:t>Click to edit Master text styles</a:t>
            </a:r>
            <a:endParaRPr lang="en-US" sz="2400" b="0" strike="noStrike" spc="-1">
              <a:solidFill>
                <a:srgbClr val="000000"/>
              </a:solidFill>
              <a:latin typeface="Calibri"/>
            </a:endParaRPr>
          </a:p>
        </p:txBody>
      </p:sp>
      <p:sp>
        <p:nvSpPr>
          <p:cNvPr id="129" name="PlaceHolder 4"/>
          <p:cNvSpPr>
            <a:spLocks noGrp="1"/>
          </p:cNvSpPr>
          <p:nvPr>
            <p:ph type="body"/>
          </p:nvPr>
        </p:nvSpPr>
        <p:spPr>
          <a:xfrm>
            <a:off x="536760" y="2297520"/>
            <a:ext cx="4039920" cy="2275920"/>
          </a:xfrm>
          <a:prstGeom prst="rect">
            <a:avLst/>
          </a:prstGeom>
        </p:spPr>
        <p:txBody>
          <a:bodyPr>
            <a:noAutofit/>
          </a:bodyPr>
          <a:lstStyle/>
          <a:p>
            <a:pPr marL="343080" indent="-342720" algn="ctr">
              <a:lnSpc>
                <a:spcPct val="100000"/>
              </a:lnSpc>
              <a:spcBef>
                <a:spcPts val="479"/>
              </a:spcBef>
              <a:buClr>
                <a:srgbClr val="FFFFFF"/>
              </a:buClr>
              <a:buFont typeface="Arial"/>
              <a:buChar char="•"/>
            </a:pPr>
            <a:r>
              <a:rPr lang="en-US" sz="2400" b="0" strike="noStrike" spc="-1">
                <a:solidFill>
                  <a:srgbClr val="FFFFFF"/>
                </a:solidFill>
                <a:latin typeface="Calibri"/>
              </a:rPr>
              <a:t>Click to edit Master text styles</a:t>
            </a:r>
            <a:endParaRPr lang="en-US" sz="2400" b="0" strike="noStrike" spc="-1">
              <a:solidFill>
                <a:srgbClr val="000000"/>
              </a:solidFill>
              <a:latin typeface="Calibri"/>
            </a:endParaRPr>
          </a:p>
          <a:p>
            <a:pPr marL="743040" lvl="1" indent="-285480" algn="ctr">
              <a:lnSpc>
                <a:spcPct val="100000"/>
              </a:lnSpc>
              <a:spcBef>
                <a:spcPts val="400"/>
              </a:spcBef>
              <a:buClr>
                <a:srgbClr val="FFFFFF"/>
              </a:buClr>
              <a:buFont typeface="Arial"/>
              <a:buChar char="–"/>
            </a:pPr>
            <a:r>
              <a:rPr lang="en-US" sz="2000" b="0" strike="noStrike" spc="-1">
                <a:solidFill>
                  <a:srgbClr val="FFFFFF"/>
                </a:solidFill>
                <a:latin typeface="Calibri"/>
              </a:rPr>
              <a:t>Second level</a:t>
            </a:r>
            <a:endParaRPr lang="en-US" sz="2000" b="0" strike="noStrike" spc="-1">
              <a:solidFill>
                <a:srgbClr val="000000"/>
              </a:solidFill>
              <a:latin typeface="Calibri"/>
            </a:endParaRPr>
          </a:p>
          <a:p>
            <a:pPr marL="1143000" lvl="2" indent="-228240" algn="ctr">
              <a:lnSpc>
                <a:spcPct val="100000"/>
              </a:lnSpc>
              <a:spcBef>
                <a:spcPts val="360"/>
              </a:spcBef>
              <a:buClr>
                <a:srgbClr val="FFFFFF"/>
              </a:buClr>
              <a:buFont typeface="Arial"/>
              <a:buChar char="•"/>
            </a:pPr>
            <a:r>
              <a:rPr lang="en-US" sz="1800" b="0" strike="noStrike" spc="-1">
                <a:solidFill>
                  <a:srgbClr val="FFFFFF"/>
                </a:solidFill>
                <a:latin typeface="Calibri"/>
              </a:rPr>
              <a:t>Third level</a:t>
            </a:r>
            <a:endParaRPr lang="en-US" sz="1800" b="0" strike="noStrike" spc="-1">
              <a:solidFill>
                <a:srgbClr val="000000"/>
              </a:solidFill>
              <a:latin typeface="Calibri"/>
            </a:endParaRPr>
          </a:p>
          <a:p>
            <a:pPr marL="1600200" lvl="3" indent="-228240" algn="ctr">
              <a:lnSpc>
                <a:spcPct val="100000"/>
              </a:lnSpc>
              <a:spcBef>
                <a:spcPts val="320"/>
              </a:spcBef>
              <a:buClr>
                <a:srgbClr val="FFFFFF"/>
              </a:buClr>
              <a:buFont typeface="Arial"/>
              <a:buChar char="–"/>
            </a:pPr>
            <a:r>
              <a:rPr lang="en-US" sz="1600" b="0" strike="noStrike" spc="-1">
                <a:solidFill>
                  <a:srgbClr val="FFFFFF"/>
                </a:solidFill>
                <a:latin typeface="Calibri"/>
              </a:rPr>
              <a:t>Fourth level</a:t>
            </a:r>
            <a:endParaRPr lang="en-US" sz="1600" b="0" strike="noStrike" spc="-1">
              <a:solidFill>
                <a:srgbClr val="000000"/>
              </a:solidFill>
              <a:latin typeface="Calibri"/>
            </a:endParaRPr>
          </a:p>
          <a:p>
            <a:pPr marL="2057400" lvl="4" indent="-228240" algn="ctr">
              <a:lnSpc>
                <a:spcPct val="100000"/>
              </a:lnSpc>
              <a:spcBef>
                <a:spcPts val="320"/>
              </a:spcBef>
              <a:buClr>
                <a:srgbClr val="FFFFFF"/>
              </a:buClr>
              <a:buFont typeface="Arial"/>
              <a:buChar char="»"/>
            </a:pPr>
            <a:r>
              <a:rPr lang="en-US" sz="1600" b="0" strike="noStrike" spc="-1">
                <a:solidFill>
                  <a:srgbClr val="FFFFFF"/>
                </a:solidFill>
                <a:latin typeface="Calibri"/>
              </a:rPr>
              <a:t>Fifth level</a:t>
            </a:r>
            <a:endParaRPr lang="en-US" sz="1600" b="0" strike="noStrike" spc="-1">
              <a:solidFill>
                <a:srgbClr val="000000"/>
              </a:solidFill>
              <a:latin typeface="Calibri"/>
            </a:endParaRPr>
          </a:p>
        </p:txBody>
      </p:sp>
      <p:sp>
        <p:nvSpPr>
          <p:cNvPr id="130" name="PlaceHolder 5"/>
          <p:cNvSpPr>
            <a:spLocks noGrp="1"/>
          </p:cNvSpPr>
          <p:nvPr>
            <p:ph type="body"/>
          </p:nvPr>
        </p:nvSpPr>
        <p:spPr>
          <a:xfrm>
            <a:off x="4572000" y="1825200"/>
            <a:ext cx="4041360" cy="479520"/>
          </a:xfrm>
          <a:prstGeom prst="rect">
            <a:avLst/>
          </a:prstGeom>
        </p:spPr>
        <p:txBody>
          <a:bodyPr anchor="b">
            <a:noAutofit/>
          </a:bodyPr>
          <a:lstStyle/>
          <a:p>
            <a:pPr algn="ctr">
              <a:lnSpc>
                <a:spcPct val="100000"/>
              </a:lnSpc>
              <a:spcBef>
                <a:spcPts val="479"/>
              </a:spcBef>
              <a:tabLst>
                <a:tab pos="0" algn="l"/>
              </a:tabLst>
            </a:pPr>
            <a:r>
              <a:rPr lang="en-US" sz="2400" b="1" strike="noStrike" spc="-1">
                <a:solidFill>
                  <a:srgbClr val="FFFFFF"/>
                </a:solidFill>
                <a:latin typeface="Calibri"/>
              </a:rPr>
              <a:t>Click to edit Master text styles</a:t>
            </a:r>
            <a:endParaRPr lang="en-US" sz="2400" b="0" strike="noStrike" spc="-1">
              <a:solidFill>
                <a:srgbClr val="000000"/>
              </a:solidFill>
              <a:latin typeface="Calibri"/>
            </a:endParaRPr>
          </a:p>
        </p:txBody>
      </p:sp>
      <p:sp>
        <p:nvSpPr>
          <p:cNvPr id="131" name="PlaceHolder 6"/>
          <p:cNvSpPr>
            <a:spLocks noGrp="1"/>
          </p:cNvSpPr>
          <p:nvPr>
            <p:ph type="body"/>
          </p:nvPr>
        </p:nvSpPr>
        <p:spPr>
          <a:xfrm>
            <a:off x="4572000" y="2297520"/>
            <a:ext cx="4041360" cy="2275920"/>
          </a:xfrm>
          <a:prstGeom prst="rect">
            <a:avLst/>
          </a:prstGeom>
        </p:spPr>
        <p:txBody>
          <a:bodyPr>
            <a:noAutofit/>
          </a:bodyPr>
          <a:lstStyle/>
          <a:p>
            <a:pPr marL="343080" indent="-342720" algn="ctr">
              <a:lnSpc>
                <a:spcPct val="100000"/>
              </a:lnSpc>
              <a:spcBef>
                <a:spcPts val="479"/>
              </a:spcBef>
              <a:buClr>
                <a:srgbClr val="FFFFFF"/>
              </a:buClr>
              <a:buFont typeface="Arial"/>
              <a:buChar char="•"/>
            </a:pPr>
            <a:r>
              <a:rPr lang="en-US" sz="2400" b="0" strike="noStrike" spc="-1">
                <a:solidFill>
                  <a:srgbClr val="FFFFFF"/>
                </a:solidFill>
                <a:latin typeface="Calibri"/>
              </a:rPr>
              <a:t>Click to edit Master text styles</a:t>
            </a:r>
            <a:endParaRPr lang="en-US" sz="2400" b="0" strike="noStrike" spc="-1">
              <a:solidFill>
                <a:srgbClr val="000000"/>
              </a:solidFill>
              <a:latin typeface="Calibri"/>
            </a:endParaRPr>
          </a:p>
          <a:p>
            <a:pPr marL="743040" lvl="1" indent="-285480" algn="ctr">
              <a:lnSpc>
                <a:spcPct val="100000"/>
              </a:lnSpc>
              <a:spcBef>
                <a:spcPts val="400"/>
              </a:spcBef>
              <a:buClr>
                <a:srgbClr val="FFFFFF"/>
              </a:buClr>
              <a:buFont typeface="Arial"/>
              <a:buChar char="–"/>
            </a:pPr>
            <a:r>
              <a:rPr lang="en-US" sz="2000" b="0" strike="noStrike" spc="-1">
                <a:solidFill>
                  <a:srgbClr val="FFFFFF"/>
                </a:solidFill>
                <a:latin typeface="Calibri"/>
              </a:rPr>
              <a:t>Second level</a:t>
            </a:r>
            <a:endParaRPr lang="en-US" sz="2000" b="0" strike="noStrike" spc="-1">
              <a:solidFill>
                <a:srgbClr val="000000"/>
              </a:solidFill>
              <a:latin typeface="Calibri"/>
            </a:endParaRPr>
          </a:p>
          <a:p>
            <a:pPr marL="1143000" lvl="2" indent="-228240" algn="ctr">
              <a:lnSpc>
                <a:spcPct val="100000"/>
              </a:lnSpc>
              <a:spcBef>
                <a:spcPts val="360"/>
              </a:spcBef>
              <a:buClr>
                <a:srgbClr val="FFFFFF"/>
              </a:buClr>
              <a:buFont typeface="Arial"/>
              <a:buChar char="•"/>
            </a:pPr>
            <a:r>
              <a:rPr lang="en-US" sz="1800" b="0" strike="noStrike" spc="-1">
                <a:solidFill>
                  <a:srgbClr val="FFFFFF"/>
                </a:solidFill>
                <a:latin typeface="Calibri"/>
              </a:rPr>
              <a:t>Third level</a:t>
            </a:r>
            <a:endParaRPr lang="en-US" sz="1800" b="0" strike="noStrike" spc="-1">
              <a:solidFill>
                <a:srgbClr val="000000"/>
              </a:solidFill>
              <a:latin typeface="Calibri"/>
            </a:endParaRPr>
          </a:p>
          <a:p>
            <a:pPr marL="1600200" lvl="3" indent="-228240" algn="ctr">
              <a:lnSpc>
                <a:spcPct val="100000"/>
              </a:lnSpc>
              <a:spcBef>
                <a:spcPts val="320"/>
              </a:spcBef>
              <a:buClr>
                <a:srgbClr val="FFFFFF"/>
              </a:buClr>
              <a:buFont typeface="Arial"/>
              <a:buChar char="–"/>
            </a:pPr>
            <a:r>
              <a:rPr lang="en-US" sz="1600" b="0" strike="noStrike" spc="-1">
                <a:solidFill>
                  <a:srgbClr val="FFFFFF"/>
                </a:solidFill>
                <a:latin typeface="Calibri"/>
              </a:rPr>
              <a:t>Fourth level</a:t>
            </a:r>
            <a:endParaRPr lang="en-US" sz="1600" b="0" strike="noStrike" spc="-1">
              <a:solidFill>
                <a:srgbClr val="000000"/>
              </a:solidFill>
              <a:latin typeface="Calibri"/>
            </a:endParaRPr>
          </a:p>
          <a:p>
            <a:pPr marL="2057400" lvl="4" indent="-228240" algn="ctr">
              <a:lnSpc>
                <a:spcPct val="100000"/>
              </a:lnSpc>
              <a:spcBef>
                <a:spcPts val="320"/>
              </a:spcBef>
              <a:buClr>
                <a:srgbClr val="FFFFFF"/>
              </a:buClr>
              <a:buFont typeface="Arial"/>
              <a:buChar char="»"/>
            </a:pPr>
            <a:r>
              <a:rPr lang="en-US" sz="1600" b="0" strike="noStrike" spc="-1">
                <a:solidFill>
                  <a:srgbClr val="FFFFFF"/>
                </a:solidFill>
                <a:latin typeface="Calibri"/>
              </a:rPr>
              <a:t>Fifth level</a:t>
            </a:r>
            <a:endParaRPr lang="en-US" sz="1600" b="0" strike="noStrike" spc="-1">
              <a:solidFill>
                <a:srgbClr val="000000"/>
              </a:solidFill>
              <a:latin typeface="Calibri"/>
            </a:endParaRPr>
          </a:p>
        </p:txBody>
      </p:sp>
      <p:sp>
        <p:nvSpPr>
          <p:cNvPr id="132" name="PlaceHolder 7"/>
          <p:cNvSpPr>
            <a:spLocks noGrp="1"/>
          </p:cNvSpPr>
          <p:nvPr>
            <p:ph type="dt"/>
          </p:nvPr>
        </p:nvSpPr>
        <p:spPr>
          <a:xfrm>
            <a:off x="457200" y="4767120"/>
            <a:ext cx="2133360" cy="273600"/>
          </a:xfrm>
          <a:prstGeom prst="rect">
            <a:avLst/>
          </a:prstGeom>
        </p:spPr>
        <p:txBody>
          <a:bodyPr anchor="ctr">
            <a:noAutofit/>
          </a:bodyPr>
          <a:lstStyle/>
          <a:p>
            <a:pPr>
              <a:lnSpc>
                <a:spcPct val="100000"/>
              </a:lnSpc>
            </a:pPr>
            <a:fld id="{197ACE04-8544-4133-ADE4-8E63D6239608}" type="datetime">
              <a:rPr lang="en-US" sz="1200" b="0" strike="noStrike" spc="-1">
                <a:solidFill>
                  <a:srgbClr val="8B8B8B"/>
                </a:solidFill>
                <a:latin typeface="Calibri"/>
              </a:rPr>
              <a:t>11/5/2025</a:t>
            </a:fld>
            <a:endParaRPr lang="en-US" sz="1200" b="0" strike="noStrike" spc="-1">
              <a:latin typeface="Times New Roman"/>
            </a:endParaRPr>
          </a:p>
        </p:txBody>
      </p:sp>
      <p:sp>
        <p:nvSpPr>
          <p:cNvPr id="133" name="PlaceHolder 8"/>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134" name="PlaceHolder 9"/>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91CEF524-3F23-479A-85B8-5CA2705C964C}"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71"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172" name="PlaceHolder 2"/>
          <p:cNvSpPr>
            <a:spLocks noGrp="1"/>
          </p:cNvSpPr>
          <p:nvPr>
            <p:ph type="dt"/>
          </p:nvPr>
        </p:nvSpPr>
        <p:spPr>
          <a:xfrm>
            <a:off x="457200" y="4767120"/>
            <a:ext cx="2133360" cy="273600"/>
          </a:xfrm>
          <a:prstGeom prst="rect">
            <a:avLst/>
          </a:prstGeom>
        </p:spPr>
        <p:txBody>
          <a:bodyPr anchor="ctr">
            <a:noAutofit/>
          </a:bodyPr>
          <a:lstStyle/>
          <a:p>
            <a:pPr>
              <a:lnSpc>
                <a:spcPct val="100000"/>
              </a:lnSpc>
            </a:pPr>
            <a:fld id="{3DBD060E-EDDD-4C22-A9EA-48A467947480}" type="datetime">
              <a:rPr lang="en-US" sz="1200" b="0" strike="noStrike" spc="-1">
                <a:solidFill>
                  <a:srgbClr val="8B8B8B"/>
                </a:solidFill>
                <a:latin typeface="Calibri"/>
              </a:rPr>
              <a:t>11/5/2025</a:t>
            </a:fld>
            <a:endParaRPr lang="en-US" sz="1200" b="0" strike="noStrike" spc="-1">
              <a:latin typeface="Times New Roman"/>
            </a:endParaRPr>
          </a:p>
        </p:txBody>
      </p:sp>
      <p:sp>
        <p:nvSpPr>
          <p:cNvPr id="173" name="PlaceHolder 3"/>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174" name="PlaceHolder 4"/>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FD444962-3336-4597-B4A8-502D332D64E2}"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hyperlink" Target="http://www.lakecountyohio.gov/utilities" TargetMode="Externa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92869" y="3471863"/>
            <a:ext cx="3271837" cy="1600200"/>
          </a:xfrm>
          <a:prstGeom prst="rect">
            <a:avLst/>
          </a:prstGeom>
          <a:noFill/>
          <a:ln w="0">
            <a:noFill/>
          </a:ln>
          <a:effectLst>
            <a:outerShdw dist="37674" dir="2700000">
              <a:srgbClr val="000000">
                <a:alpha val="40000"/>
              </a:srgbClr>
            </a:outerShdw>
          </a:effectLst>
        </p:spPr>
        <p:txBody>
          <a:bodyPr anchor="ctr">
            <a:normAutofit fontScale="85000" lnSpcReduction="10000"/>
          </a:bodyPr>
          <a:lstStyle/>
          <a:p>
            <a:pPr algn="ctr"/>
            <a:r>
              <a:rPr lang="en-US" sz="3200" strike="noStrike" spc="-1" dirty="0">
                <a:solidFill>
                  <a:srgbClr val="FFFFFF"/>
                </a:solidFill>
                <a:latin typeface="Calibri"/>
              </a:rPr>
              <a:t>MICHAEL ZUREN, PhD</a:t>
            </a:r>
            <a:br>
              <a:rPr sz="3200" dirty="0"/>
            </a:br>
            <a:r>
              <a:rPr lang="en-US" sz="4500" strike="noStrike" spc="-1" dirty="0">
                <a:solidFill>
                  <a:srgbClr val="FFFFFF"/>
                </a:solidFill>
                <a:latin typeface="Calibri"/>
              </a:rPr>
              <a:t>Lake County Treasurer</a:t>
            </a:r>
          </a:p>
        </p:txBody>
      </p:sp>
      <p:sp>
        <p:nvSpPr>
          <p:cNvPr id="2" name="TextBox 1"/>
          <p:cNvSpPr txBox="1"/>
          <p:nvPr/>
        </p:nvSpPr>
        <p:spPr>
          <a:xfrm>
            <a:off x="5217982" y="3466008"/>
            <a:ext cx="4050507" cy="1415772"/>
          </a:xfrm>
          <a:prstGeom prst="rect">
            <a:avLst/>
          </a:prstGeom>
          <a:noFill/>
        </p:spPr>
        <p:txBody>
          <a:bodyPr wrap="square" rtlCol="0">
            <a:spAutoFit/>
          </a:bodyPr>
          <a:lstStyle/>
          <a:p>
            <a:r>
              <a:rPr lang="en-US" sz="3000" b="1" dirty="0">
                <a:solidFill>
                  <a:schemeClr val="bg1"/>
                </a:solidFill>
                <a:latin typeface="Calibri" panose="020F0502020204030204" pitchFamily="34" charset="0"/>
                <a:cs typeface="Calibri" panose="020F0502020204030204" pitchFamily="34" charset="0"/>
              </a:rPr>
              <a:t>Joey Tomsick </a:t>
            </a:r>
          </a:p>
          <a:p>
            <a:r>
              <a:rPr lang="en-US" sz="2800" b="1" dirty="0">
                <a:solidFill>
                  <a:schemeClr val="bg1"/>
                </a:solidFill>
                <a:latin typeface="Calibri" panose="020F0502020204030204" pitchFamily="34" charset="0"/>
                <a:cs typeface="Calibri" panose="020F0502020204030204" pitchFamily="34" charset="0"/>
              </a:rPr>
              <a:t>President, Lake County Council on Aging</a:t>
            </a:r>
            <a:endParaRPr lang="en-US"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BA050D-F4B2-2840-17D8-3C5EE6572840}"/>
              </a:ext>
            </a:extLst>
          </p:cNvPr>
          <p:cNvSpPr txBox="1"/>
          <p:nvPr/>
        </p:nvSpPr>
        <p:spPr>
          <a:xfrm>
            <a:off x="232348" y="352269"/>
            <a:ext cx="8724275" cy="4154984"/>
          </a:xfrm>
          <a:prstGeom prst="rect">
            <a:avLst/>
          </a:prstGeom>
          <a:noFill/>
        </p:spPr>
        <p:txBody>
          <a:bodyPr wrap="square">
            <a:spAutoFit/>
          </a:bodyPr>
          <a:lstStyle/>
          <a:p>
            <a:pPr marL="285750" indent="-285750">
              <a:buFont typeface="Arial" panose="020B0604020202020204" pitchFamily="34" charset="0"/>
              <a:buChar char="•"/>
            </a:pPr>
            <a:r>
              <a:rPr lang="en-US" sz="4400" b="1" dirty="0">
                <a:solidFill>
                  <a:schemeClr val="bg1"/>
                </a:solidFill>
              </a:rPr>
              <a:t>Never let caregivers use your credit/debit card to run errands or make purchases.</a:t>
            </a:r>
          </a:p>
          <a:p>
            <a:pPr marL="285750" indent="-285750">
              <a:buFont typeface="Arial" panose="020B0604020202020204" pitchFamily="34" charset="0"/>
              <a:buChar char="•"/>
            </a:pPr>
            <a:endParaRPr lang="en-US" sz="4400" b="1" dirty="0">
              <a:solidFill>
                <a:schemeClr val="bg1"/>
              </a:solidFill>
            </a:endParaRPr>
          </a:p>
          <a:p>
            <a:pPr marL="285750" indent="-285750">
              <a:buFont typeface="Arial" panose="020B0604020202020204" pitchFamily="34" charset="0"/>
              <a:buChar char="•"/>
            </a:pPr>
            <a:r>
              <a:rPr lang="en-US" sz="4400" b="1" dirty="0">
                <a:solidFill>
                  <a:schemeClr val="bg1"/>
                </a:solidFill>
              </a:rPr>
              <a:t>Check your free credit reports at annualcreditreport.com</a:t>
            </a:r>
          </a:p>
        </p:txBody>
      </p:sp>
    </p:spTree>
    <p:extLst>
      <p:ext uri="{BB962C8B-B14F-4D97-AF65-F5344CB8AC3E}">
        <p14:creationId xmlns:p14="http://schemas.microsoft.com/office/powerpoint/2010/main" val="300938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90" y="981657"/>
            <a:ext cx="7185992" cy="3661779"/>
          </a:xfrm>
        </p:spPr>
        <p:txBody>
          <a:bodyPr/>
          <a:lstStyle/>
          <a:p>
            <a:r>
              <a:rPr lang="en-US" sz="3600" dirty="0"/>
              <a:t>Budget Closely and Track Expenses</a:t>
            </a:r>
            <a:br>
              <a:rPr lang="en-US" sz="3600" dirty="0"/>
            </a:br>
            <a:br>
              <a:rPr lang="en-US" sz="3600" dirty="0"/>
            </a:br>
            <a:r>
              <a:rPr lang="en-US" sz="3600" dirty="0"/>
              <a:t>Never Stop Learning About Finances</a:t>
            </a:r>
            <a:br>
              <a:rPr lang="en-US" sz="3600" dirty="0"/>
            </a:br>
            <a:br>
              <a:rPr lang="en-US" sz="3600" dirty="0"/>
            </a:br>
            <a:r>
              <a:rPr lang="en-US" sz="3600" dirty="0"/>
              <a:t>Automate Your Finances</a:t>
            </a:r>
          </a:p>
        </p:txBody>
      </p:sp>
    </p:spTree>
    <p:extLst>
      <p:ext uri="{BB962C8B-B14F-4D97-AF65-F5344CB8AC3E}">
        <p14:creationId xmlns:p14="http://schemas.microsoft.com/office/powerpoint/2010/main" val="161153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40D1BA-03C9-00B1-2F51-D04949E42287}"/>
              </a:ext>
            </a:extLst>
          </p:cNvPr>
          <p:cNvSpPr txBox="1"/>
          <p:nvPr/>
        </p:nvSpPr>
        <p:spPr>
          <a:xfrm>
            <a:off x="1159983" y="680777"/>
            <a:ext cx="7135318" cy="3323987"/>
          </a:xfrm>
          <a:prstGeom prst="rect">
            <a:avLst/>
          </a:prstGeom>
          <a:noFill/>
        </p:spPr>
        <p:txBody>
          <a:bodyPr wrap="square" rtlCol="0">
            <a:spAutoFit/>
          </a:bodyPr>
          <a:lstStyle/>
          <a:p>
            <a:r>
              <a:rPr lang="en-US" sz="3000" b="1" dirty="0">
                <a:solidFill>
                  <a:schemeClr val="bg1"/>
                </a:solidFill>
              </a:rPr>
              <a:t>How do I check the credentials of my financial adviser?</a:t>
            </a:r>
          </a:p>
          <a:p>
            <a:endParaRPr lang="en-US" sz="3000" b="1" dirty="0">
              <a:solidFill>
                <a:schemeClr val="bg1"/>
              </a:solidFill>
            </a:endParaRPr>
          </a:p>
          <a:p>
            <a:r>
              <a:rPr lang="en-US" sz="3000" b="1" dirty="0">
                <a:solidFill>
                  <a:schemeClr val="bg1"/>
                </a:solidFill>
              </a:rPr>
              <a:t>You can check a broker’s background via the Financial Industry Regulatory Authority (FINRA) </a:t>
            </a:r>
            <a:r>
              <a:rPr lang="en-US" sz="3000" b="1" dirty="0" err="1">
                <a:solidFill>
                  <a:schemeClr val="bg1"/>
                </a:solidFill>
              </a:rPr>
              <a:t>BrokerCheck</a:t>
            </a:r>
            <a:r>
              <a:rPr lang="en-US" sz="3000" b="1" dirty="0">
                <a:solidFill>
                  <a:schemeClr val="bg1"/>
                </a:solidFill>
              </a:rPr>
              <a:t> at finra.org or by calling 1-800-289-9999</a:t>
            </a:r>
          </a:p>
        </p:txBody>
      </p:sp>
    </p:spTree>
    <p:extLst>
      <p:ext uri="{BB962C8B-B14F-4D97-AF65-F5344CB8AC3E}">
        <p14:creationId xmlns:p14="http://schemas.microsoft.com/office/powerpoint/2010/main" val="507088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C746-7A45-AAC7-922E-6411E083CF08}"/>
              </a:ext>
            </a:extLst>
          </p:cNvPr>
          <p:cNvSpPr>
            <a:spLocks noGrp="1"/>
          </p:cNvSpPr>
          <p:nvPr>
            <p:ph type="title"/>
          </p:nvPr>
        </p:nvSpPr>
        <p:spPr>
          <a:xfrm>
            <a:off x="1038069" y="925976"/>
            <a:ext cx="7067862" cy="668438"/>
          </a:xfrm>
        </p:spPr>
        <p:txBody>
          <a:bodyPr/>
          <a:lstStyle/>
          <a:p>
            <a:r>
              <a:rPr lang="en-US" dirty="0"/>
              <a:t>Scam where debt collectors try to trick their victims into paying a debt that doesn’t exist,  and demand the debt is paid immediately!</a:t>
            </a:r>
          </a:p>
        </p:txBody>
      </p:sp>
    </p:spTree>
    <p:extLst>
      <p:ext uri="{BB962C8B-B14F-4D97-AF65-F5344CB8AC3E}">
        <p14:creationId xmlns:p14="http://schemas.microsoft.com/office/powerpoint/2010/main" val="195894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4972-4C1C-C4EF-0B28-8B340FF50817}"/>
              </a:ext>
            </a:extLst>
          </p:cNvPr>
          <p:cNvSpPr>
            <a:spLocks noGrp="1"/>
          </p:cNvSpPr>
          <p:nvPr>
            <p:ph type="title"/>
          </p:nvPr>
        </p:nvSpPr>
        <p:spPr>
          <a:xfrm>
            <a:off x="839449" y="644577"/>
            <a:ext cx="7375159" cy="3912433"/>
          </a:xfrm>
        </p:spPr>
        <p:txBody>
          <a:bodyPr/>
          <a:lstStyle/>
          <a:p>
            <a:r>
              <a:rPr lang="en-US" dirty="0"/>
              <a:t>Planning ahead:</a:t>
            </a:r>
            <a:br>
              <a:rPr lang="en-US" dirty="0"/>
            </a:br>
            <a:br>
              <a:rPr lang="en-US" dirty="0"/>
            </a:br>
            <a:r>
              <a:rPr lang="en-US" dirty="0"/>
              <a:t>* </a:t>
            </a:r>
            <a:r>
              <a:rPr lang="en-US" sz="3200" dirty="0"/>
              <a:t>Gives you control and options for your situation</a:t>
            </a:r>
            <a:br>
              <a:rPr lang="en-US" sz="3200" dirty="0"/>
            </a:br>
            <a:br>
              <a:rPr lang="en-US" sz="3200" dirty="0"/>
            </a:br>
            <a:r>
              <a:rPr lang="en-US" sz="3200" dirty="0"/>
              <a:t>* Allows time for gathering information, comparing options, and determining how to handle it</a:t>
            </a:r>
          </a:p>
        </p:txBody>
      </p:sp>
    </p:spTree>
    <p:extLst>
      <p:ext uri="{BB962C8B-B14F-4D97-AF65-F5344CB8AC3E}">
        <p14:creationId xmlns:p14="http://schemas.microsoft.com/office/powerpoint/2010/main" val="238125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53548" cy="31632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548" y="-10418"/>
            <a:ext cx="4231585" cy="3173689"/>
          </a:xfrm>
          <a:prstGeom prst="rect">
            <a:avLst/>
          </a:prstGeom>
        </p:spPr>
      </p:pic>
      <p:sp>
        <p:nvSpPr>
          <p:cNvPr id="6" name="Title 5"/>
          <p:cNvSpPr>
            <a:spLocks noGrp="1"/>
          </p:cNvSpPr>
          <p:nvPr>
            <p:ph type="title"/>
          </p:nvPr>
        </p:nvSpPr>
        <p:spPr>
          <a:xfrm>
            <a:off x="655984" y="3523281"/>
            <a:ext cx="7827065" cy="668438"/>
          </a:xfrm>
        </p:spPr>
        <p:txBody>
          <a:bodyPr/>
          <a:lstStyle/>
          <a:p>
            <a:r>
              <a:rPr lang="en-US" sz="3600" dirty="0"/>
              <a:t>KEEP A CLOSE EYE ON CREDIT</a:t>
            </a:r>
          </a:p>
        </p:txBody>
      </p:sp>
    </p:spTree>
    <p:extLst>
      <p:ext uri="{BB962C8B-B14F-4D97-AF65-F5344CB8AC3E}">
        <p14:creationId xmlns:p14="http://schemas.microsoft.com/office/powerpoint/2010/main" val="346364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52" y="4036084"/>
            <a:ext cx="8093160" cy="763200"/>
          </a:xfrm>
        </p:spPr>
        <p:txBody>
          <a:bodyPr/>
          <a:lstStyle/>
          <a:p>
            <a:r>
              <a:rPr lang="en-US" dirty="0">
                <a:solidFill>
                  <a:schemeClr val="bg1"/>
                </a:solidFill>
              </a:rPr>
              <a:t>Your Personal Monthly Budget</a:t>
            </a:r>
          </a:p>
        </p:txBody>
      </p:sp>
    </p:spTree>
    <p:extLst>
      <p:ext uri="{BB962C8B-B14F-4D97-AF65-F5344CB8AC3E}">
        <p14:creationId xmlns:p14="http://schemas.microsoft.com/office/powerpoint/2010/main" val="157545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007" y="50800"/>
            <a:ext cx="5118356" cy="5092700"/>
          </a:xfrm>
          <a:prstGeom prst="rect">
            <a:avLst/>
          </a:prstGeom>
        </p:spPr>
      </p:pic>
    </p:spTree>
    <p:extLst>
      <p:ext uri="{BB962C8B-B14F-4D97-AF65-F5344CB8AC3E}">
        <p14:creationId xmlns:p14="http://schemas.microsoft.com/office/powerpoint/2010/main" val="363988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23" y="0"/>
            <a:ext cx="5072153" cy="5143500"/>
          </a:xfrm>
          <a:prstGeom prst="rect">
            <a:avLst/>
          </a:prstGeom>
        </p:spPr>
      </p:pic>
    </p:spTree>
    <p:extLst>
      <p:ext uri="{BB962C8B-B14F-4D97-AF65-F5344CB8AC3E}">
        <p14:creationId xmlns:p14="http://schemas.microsoft.com/office/powerpoint/2010/main" val="4050360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327073" y="721902"/>
            <a:ext cx="8093160" cy="763200"/>
          </a:xfrm>
          <a:prstGeom prst="rect">
            <a:avLst/>
          </a:prstGeom>
          <a:noFill/>
          <a:ln w="0">
            <a:noFill/>
          </a:ln>
        </p:spPr>
        <p:txBody>
          <a:bodyPr anchor="ctr">
            <a:normAutofit/>
          </a:bodyPr>
          <a:lstStyle/>
          <a:p>
            <a:pPr algn="ctr">
              <a:lnSpc>
                <a:spcPct val="90000"/>
              </a:lnSpc>
            </a:pPr>
            <a:r>
              <a:rPr lang="en-US" sz="4400" b="1" strike="noStrike" spc="-1" dirty="0">
                <a:solidFill>
                  <a:srgbClr val="000000"/>
                </a:solidFill>
                <a:highlight>
                  <a:srgbClr val="FFFF00"/>
                </a:highlight>
                <a:latin typeface="Calibri Light"/>
              </a:rPr>
              <a:t>Programs for Seniors</a:t>
            </a:r>
            <a:endParaRPr lang="en-US" sz="4400" b="1" strike="noStrike" spc="-1" dirty="0">
              <a:solidFill>
                <a:srgbClr val="000000"/>
              </a:solidFill>
              <a:highlight>
                <a:srgbClr val="FFFF00"/>
              </a:highlight>
              <a:latin typeface="Calibri"/>
            </a:endParaRPr>
          </a:p>
        </p:txBody>
      </p:sp>
      <p:sp>
        <p:nvSpPr>
          <p:cNvPr id="223" name="TextShape 2"/>
          <p:cNvSpPr txBox="1"/>
          <p:nvPr/>
        </p:nvSpPr>
        <p:spPr>
          <a:xfrm>
            <a:off x="110050" y="902786"/>
            <a:ext cx="9144000" cy="3172626"/>
          </a:xfrm>
          <a:prstGeom prst="rect">
            <a:avLst/>
          </a:prstGeom>
          <a:noFill/>
          <a:ln w="0">
            <a:noFill/>
          </a:ln>
        </p:spPr>
        <p:txBody>
          <a:bodyPr anchor="b">
            <a:noAutofit/>
          </a:bodyPr>
          <a:lstStyle/>
          <a:p>
            <a:pPr>
              <a:lnSpc>
                <a:spcPct val="90000"/>
              </a:lnSpc>
              <a:spcBef>
                <a:spcPts val="1001"/>
              </a:spcBef>
              <a:tabLst>
                <a:tab pos="0" algn="l"/>
              </a:tabLst>
            </a:pPr>
            <a:r>
              <a:rPr lang="en-US" sz="1600" b="1" strike="noStrike" spc="-1" dirty="0">
                <a:solidFill>
                  <a:srgbClr val="FFFFFF"/>
                </a:solidFill>
                <a:latin typeface="Calibri"/>
              </a:rPr>
              <a:t>Homestead Exemption Qualifications</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Must be 65 or older </a:t>
            </a:r>
            <a:r>
              <a:rPr lang="en-US" sz="1600" b="1" u="sng" strike="noStrike" spc="-1" dirty="0">
                <a:solidFill>
                  <a:srgbClr val="FFFFFF"/>
                </a:solidFill>
                <a:latin typeface="Calibri"/>
              </a:rPr>
              <a:t>or</a:t>
            </a:r>
            <a:r>
              <a:rPr lang="en-US" sz="1600" b="1" strike="noStrike" spc="-1" dirty="0">
                <a:solidFill>
                  <a:srgbClr val="FFFFFF"/>
                </a:solidFill>
                <a:latin typeface="Calibri"/>
              </a:rPr>
              <a:t> totally disabled</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pc="-1" dirty="0">
                <a:solidFill>
                  <a:srgbClr val="FFFFFF"/>
                </a:solidFill>
                <a:latin typeface="Calibri"/>
              </a:rPr>
              <a:t>You must own your home on January 1</a:t>
            </a:r>
            <a:r>
              <a:rPr lang="en-US" sz="1600" b="1" spc="-1" baseline="30000" dirty="0">
                <a:solidFill>
                  <a:srgbClr val="FFFFFF"/>
                </a:solidFill>
                <a:latin typeface="Calibri"/>
              </a:rPr>
              <a:t>st</a:t>
            </a:r>
            <a:r>
              <a:rPr lang="en-US" sz="1600" b="1" spc="-1" dirty="0">
                <a:solidFill>
                  <a:srgbClr val="FFFFFF"/>
                </a:solidFill>
                <a:latin typeface="Calibri"/>
              </a:rPr>
              <a:t> in the year you are applying for the homestead exemption</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pc="-1" dirty="0">
                <a:solidFill>
                  <a:srgbClr val="FFFFFF"/>
                </a:solidFill>
                <a:latin typeface="Calibri"/>
              </a:rPr>
              <a:t>If house is in a Trust or Life Estate, copy of trust is required</a:t>
            </a:r>
            <a:endParaRPr lang="en-US" sz="1600" b="1" strike="noStrike" spc="-1" dirty="0">
              <a:solidFill>
                <a:srgbClr val="FFFFFF"/>
              </a:solidFill>
              <a:latin typeface="Calibri"/>
            </a:endParaRP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Must be your primary Residence</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Income limitations $38,600 (2024) to qualify based on the Modified Adjusted Gross Income (located on line 3 of the State Income Tax Return plus line 11 of the Ohio Schedule A)</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If you do not file a State Tax Return, proof of age is required with completed exemption application</a:t>
            </a:r>
          </a:p>
        </p:txBody>
      </p:sp>
      <p:sp>
        <p:nvSpPr>
          <p:cNvPr id="4" name="TextShape 1"/>
          <p:cNvSpPr txBox="1"/>
          <p:nvPr/>
        </p:nvSpPr>
        <p:spPr>
          <a:xfrm>
            <a:off x="110050" y="4451745"/>
            <a:ext cx="8610601" cy="763200"/>
          </a:xfrm>
          <a:prstGeom prst="rect">
            <a:avLst/>
          </a:prstGeom>
          <a:noFill/>
          <a:ln w="0">
            <a:noFill/>
          </a:ln>
        </p:spPr>
        <p:txBody>
          <a:bodyPr anchor="ctr">
            <a:normAutofit fontScale="92500"/>
          </a:bodyPr>
          <a:lstStyle/>
          <a:p>
            <a:pPr algn="ctr">
              <a:lnSpc>
                <a:spcPct val="90000"/>
              </a:lnSpc>
            </a:pPr>
            <a:r>
              <a:rPr lang="en-US" sz="3400" spc="-1" dirty="0">
                <a:solidFill>
                  <a:srgbClr val="FFFFFF"/>
                </a:solidFill>
                <a:latin typeface="Calibri"/>
              </a:rPr>
              <a:t>If qualified, Law Exempts the first $25,000 of value</a:t>
            </a:r>
          </a:p>
          <a:p>
            <a:pPr algn="ctr">
              <a:lnSpc>
                <a:spcPct val="90000"/>
              </a:lnSpc>
            </a:pPr>
            <a:endParaRPr lang="en-US" sz="4400" b="1" strike="noStrike" spc="-1" dirty="0">
              <a:solidFill>
                <a:srgbClr val="000000"/>
              </a:solidFill>
              <a:highlight>
                <a:srgbClr val="FFFF00"/>
              </a:highlight>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973" y="661062"/>
            <a:ext cx="7096540" cy="1485791"/>
          </a:xfrm>
        </p:spPr>
        <p:txBody>
          <a:bodyPr/>
          <a:lstStyle/>
          <a:p>
            <a:r>
              <a:rPr lang="en-US" sz="5400" dirty="0"/>
              <a:t>FINANCIAL TIPS FOR SENIORS CITIZENS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031" y="2146852"/>
            <a:ext cx="3546422" cy="2348120"/>
          </a:xfrm>
          <a:prstGeom prst="rect">
            <a:avLst/>
          </a:prstGeom>
        </p:spPr>
      </p:pic>
    </p:spTree>
    <p:extLst>
      <p:ext uri="{BB962C8B-B14F-4D97-AF65-F5344CB8AC3E}">
        <p14:creationId xmlns:p14="http://schemas.microsoft.com/office/powerpoint/2010/main" val="363118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 name="TextShape 1"/>
          <p:cNvSpPr txBox="1"/>
          <p:nvPr/>
        </p:nvSpPr>
        <p:spPr>
          <a:xfrm>
            <a:off x="1810042" y="1536024"/>
            <a:ext cx="5151960" cy="650160"/>
          </a:xfrm>
          <a:prstGeom prst="rect">
            <a:avLst/>
          </a:prstGeom>
          <a:noFill/>
          <a:ln w="0">
            <a:noFill/>
          </a:ln>
        </p:spPr>
        <p:txBody>
          <a:bodyPr lIns="90000" tIns="45000" rIns="90000" bIns="45000">
            <a:noAutofit/>
          </a:bodyPr>
          <a:lstStyle/>
          <a:p>
            <a:r>
              <a:rPr lang="en-US" sz="4400" b="0" u="sng" strike="noStrike" spc="-1" dirty="0">
                <a:solidFill>
                  <a:srgbClr val="FFFFFF"/>
                </a:solidFill>
                <a:uFillTx/>
                <a:latin typeface="Calibri Light"/>
              </a:rPr>
              <a:t>Programs for Veterans</a:t>
            </a:r>
            <a:endParaRPr lang="en-US" sz="4400" b="0" u="sng" strike="noStrike" spc="-1" dirty="0">
              <a:solidFill>
                <a:srgbClr val="FFFFFF"/>
              </a:solidFill>
              <a:uFillTx/>
              <a:latin typeface="Arial"/>
            </a:endParaRPr>
          </a:p>
        </p:txBody>
      </p:sp>
      <p:sp>
        <p:nvSpPr>
          <p:cNvPr id="225" name="TextShape 2"/>
          <p:cNvSpPr txBox="1"/>
          <p:nvPr/>
        </p:nvSpPr>
        <p:spPr>
          <a:xfrm>
            <a:off x="205513" y="2447778"/>
            <a:ext cx="10515240" cy="2203939"/>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Disabled Veterans and Surviving Spouses Program</a:t>
            </a:r>
          </a:p>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Must be 100% disabled for the year applying for exemption</a:t>
            </a:r>
          </a:p>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VA disabled Veterans do not have any income requirements</a:t>
            </a:r>
          </a:p>
        </p:txBody>
      </p:sp>
      <p:sp>
        <p:nvSpPr>
          <p:cNvPr id="4" name="TextShape 1"/>
          <p:cNvSpPr txBox="1"/>
          <p:nvPr/>
        </p:nvSpPr>
        <p:spPr>
          <a:xfrm>
            <a:off x="80722" y="4380300"/>
            <a:ext cx="8610601" cy="763200"/>
          </a:xfrm>
          <a:prstGeom prst="rect">
            <a:avLst/>
          </a:prstGeom>
          <a:noFill/>
          <a:ln w="0">
            <a:noFill/>
          </a:ln>
        </p:spPr>
        <p:txBody>
          <a:bodyPr anchor="ctr">
            <a:normAutofit fontScale="92500"/>
          </a:bodyPr>
          <a:lstStyle/>
          <a:p>
            <a:pPr algn="ctr">
              <a:lnSpc>
                <a:spcPct val="90000"/>
              </a:lnSpc>
            </a:pPr>
            <a:r>
              <a:rPr lang="en-US" sz="3400" spc="-1" dirty="0">
                <a:solidFill>
                  <a:srgbClr val="FFFFFF"/>
                </a:solidFill>
                <a:latin typeface="Calibri"/>
              </a:rPr>
              <a:t>If qualified, Law Exempts the first $50,000 of value</a:t>
            </a:r>
          </a:p>
          <a:p>
            <a:pPr algn="ctr">
              <a:lnSpc>
                <a:spcPct val="90000"/>
              </a:lnSpc>
            </a:pPr>
            <a:endParaRPr lang="en-US" sz="4400" b="1" strike="noStrike" spc="-1" dirty="0">
              <a:solidFill>
                <a:srgbClr val="000000"/>
              </a:solidFill>
              <a:highlight>
                <a:srgbClr val="FFFF00"/>
              </a:highlight>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2101680" y="443520"/>
            <a:ext cx="6570000" cy="725040"/>
          </a:xfrm>
          <a:prstGeom prst="rect">
            <a:avLst/>
          </a:prstGeom>
          <a:noFill/>
          <a:ln w="0">
            <a:noFill/>
          </a:ln>
        </p:spPr>
        <p:txBody>
          <a:bodyPr lIns="0" tIns="0" rIns="0" bIns="0" anchor="ctr">
            <a:noAutofit/>
          </a:bodyPr>
          <a:lstStyle/>
          <a:p>
            <a:pPr algn="ctr"/>
            <a:r>
              <a:rPr lang="en-US" sz="4000" b="1" u="sng" strike="noStrike" spc="-1" dirty="0">
                <a:solidFill>
                  <a:srgbClr val="FFFFFF"/>
                </a:solidFill>
                <a:latin typeface="Calibri"/>
              </a:rPr>
              <a:t>How to obtain an application</a:t>
            </a:r>
          </a:p>
        </p:txBody>
      </p:sp>
      <p:sp>
        <p:nvSpPr>
          <p:cNvPr id="232" name="TextShape 2"/>
          <p:cNvSpPr txBox="1"/>
          <p:nvPr/>
        </p:nvSpPr>
        <p:spPr>
          <a:xfrm>
            <a:off x="3076792" y="1168560"/>
            <a:ext cx="6960960" cy="2933280"/>
          </a:xfrm>
          <a:prstGeom prst="rect">
            <a:avLst/>
          </a:prstGeom>
          <a:noFill/>
          <a:ln w="0">
            <a:noFill/>
          </a:ln>
        </p:spPr>
        <p:txBody>
          <a:bodyPr lIns="90000" tIns="45000" rIns="90000" bIns="45000">
            <a:noAutofit/>
          </a:bodyPr>
          <a:lstStyle/>
          <a:p>
            <a:r>
              <a:rPr lang="en-US" sz="2400" b="0" strike="noStrike" spc="-1" dirty="0">
                <a:solidFill>
                  <a:srgbClr val="FFFFFF"/>
                </a:solidFill>
                <a:latin typeface="Calibri"/>
              </a:rPr>
              <a:t>Christopher Galloway</a:t>
            </a:r>
            <a:endParaRPr lang="en-US" sz="2400" b="0" strike="noStrike" spc="-1" dirty="0">
              <a:solidFill>
                <a:srgbClr val="FFFFFF"/>
              </a:solidFill>
              <a:latin typeface="Arial"/>
            </a:endParaRPr>
          </a:p>
          <a:p>
            <a:r>
              <a:rPr lang="en-US" sz="2400" b="0" strike="noStrike" spc="-1" dirty="0">
                <a:solidFill>
                  <a:srgbClr val="FFFFFF"/>
                </a:solidFill>
                <a:latin typeface="Calibri"/>
              </a:rPr>
              <a:t>Lake County Auditor</a:t>
            </a:r>
            <a:endParaRPr lang="en-US" sz="2400" b="0" strike="noStrike" spc="-1" dirty="0">
              <a:solidFill>
                <a:srgbClr val="FFFFFF"/>
              </a:solidFill>
              <a:latin typeface="Arial"/>
            </a:endParaRPr>
          </a:p>
          <a:p>
            <a:r>
              <a:rPr lang="en-US" sz="2400" b="0" strike="noStrike" spc="-1" dirty="0">
                <a:solidFill>
                  <a:srgbClr val="FFFFFF"/>
                </a:solidFill>
                <a:latin typeface="Calibri"/>
              </a:rPr>
              <a:t>105 E. Main Street</a:t>
            </a:r>
            <a:endParaRPr lang="en-US" sz="2400" b="0" strike="noStrike" spc="-1" dirty="0">
              <a:solidFill>
                <a:srgbClr val="FFFFFF"/>
              </a:solidFill>
              <a:latin typeface="Arial"/>
            </a:endParaRPr>
          </a:p>
          <a:p>
            <a:r>
              <a:rPr lang="en-US" sz="2400" b="0" strike="noStrike" spc="-1" dirty="0">
                <a:solidFill>
                  <a:srgbClr val="FFFFFF"/>
                </a:solidFill>
                <a:latin typeface="Calibri"/>
              </a:rPr>
              <a:t>Painesville, Ohio 44077</a:t>
            </a:r>
            <a:endParaRPr lang="en-US" sz="2400" b="0" strike="noStrike" spc="-1" dirty="0">
              <a:solidFill>
                <a:srgbClr val="FFFFFF"/>
              </a:solidFill>
              <a:latin typeface="Arial"/>
            </a:endParaRPr>
          </a:p>
          <a:p>
            <a:endParaRPr lang="en-US" sz="2400" b="0" strike="noStrike" spc="-1" dirty="0">
              <a:solidFill>
                <a:srgbClr val="FFFFFF"/>
              </a:solidFill>
              <a:latin typeface="Calibri"/>
            </a:endParaRPr>
          </a:p>
          <a:p>
            <a:r>
              <a:rPr lang="en-US" sz="2400" b="1" strike="noStrike" spc="-1" dirty="0">
                <a:solidFill>
                  <a:srgbClr val="FFFFFF"/>
                </a:solidFill>
                <a:latin typeface="Calibri"/>
              </a:rPr>
              <a:t>Attn: Homestead Dept</a:t>
            </a:r>
            <a:endParaRPr lang="en-US" sz="2400" b="1" strike="noStrike" spc="-1" dirty="0">
              <a:solidFill>
                <a:srgbClr val="FFFFFF"/>
              </a:solidFill>
              <a:latin typeface="Arial"/>
            </a:endParaRPr>
          </a:p>
          <a:p>
            <a:r>
              <a:rPr lang="en-US" sz="2400" b="1" strike="noStrike" spc="-1" dirty="0">
                <a:solidFill>
                  <a:srgbClr val="FFFFFF"/>
                </a:solidFill>
                <a:latin typeface="Calibri"/>
              </a:rPr>
              <a:t>440-350-2532</a:t>
            </a:r>
            <a:r>
              <a:rPr lang="en-US" sz="2400" b="0" strike="noStrike" spc="-1" dirty="0">
                <a:solidFill>
                  <a:srgbClr val="FFFFFF"/>
                </a:solidFill>
                <a:latin typeface="Calibri"/>
              </a:rPr>
              <a:t> </a:t>
            </a:r>
          </a:p>
          <a:p>
            <a:endParaRPr lang="en-US" sz="2400" spc="-1" dirty="0">
              <a:solidFill>
                <a:srgbClr val="FFFFFF"/>
              </a:solidFill>
              <a:latin typeface="Calibri"/>
            </a:endParaRPr>
          </a:p>
          <a:p>
            <a:r>
              <a:rPr lang="en-US" sz="2400" spc="-1" dirty="0">
                <a:solidFill>
                  <a:srgbClr val="FFFFFF"/>
                </a:solidFill>
                <a:latin typeface="Calibri"/>
              </a:rPr>
              <a:t>Form available online at Auditor’s website</a:t>
            </a:r>
          </a:p>
          <a:p>
            <a:r>
              <a:rPr lang="en-US" sz="2400" spc="-1" dirty="0">
                <a:solidFill>
                  <a:srgbClr val="FFFFFF"/>
                </a:solidFill>
              </a:rPr>
              <a:t>www.lakecountyohio.gov/auditor</a:t>
            </a:r>
            <a:endParaRPr lang="en-US" sz="2400" b="0" strike="noStrike" spc="-1" dirty="0">
              <a:solidFill>
                <a:srgbClr val="FFFFFF"/>
              </a:solid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1" y="1735931"/>
            <a:ext cx="8736806" cy="954107"/>
          </a:xfrm>
          <a:prstGeom prst="rect">
            <a:avLst/>
          </a:prstGeom>
          <a:noFill/>
        </p:spPr>
        <p:txBody>
          <a:bodyPr wrap="square" rtlCol="0">
            <a:spAutoFit/>
          </a:bodyPr>
          <a:lstStyle/>
          <a:p>
            <a:pPr algn="just"/>
            <a:r>
              <a:rPr lang="en-US" dirty="0">
                <a:solidFill>
                  <a:schemeClr val="bg1"/>
                </a:solidFill>
              </a:rPr>
              <a:t>In an effort to assist low-income senior citizens with utility costs, the Board of Lake County Commissioners and the Department of Utilities established a program to provide a </a:t>
            </a:r>
            <a:r>
              <a:rPr lang="en-US" sz="2000" b="1" u="sng" dirty="0">
                <a:solidFill>
                  <a:schemeClr val="bg1"/>
                </a:solidFill>
              </a:rPr>
              <a:t>30% discount on LAKE COUNTY water and sewer</a:t>
            </a:r>
            <a:r>
              <a:rPr lang="en-US" dirty="0">
                <a:solidFill>
                  <a:schemeClr val="bg1"/>
                </a:solidFill>
              </a:rPr>
              <a:t> bills</a:t>
            </a:r>
          </a:p>
        </p:txBody>
      </p:sp>
      <p:sp>
        <p:nvSpPr>
          <p:cNvPr id="4" name="TextBox 3"/>
          <p:cNvSpPr txBox="1"/>
          <p:nvPr/>
        </p:nvSpPr>
        <p:spPr>
          <a:xfrm>
            <a:off x="464345" y="2936260"/>
            <a:ext cx="861536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must be 65 years of age or older</a:t>
            </a:r>
          </a:p>
          <a:p>
            <a:pPr marL="285750" indent="-285750">
              <a:buFont typeface="Arial" panose="020B0604020202020204" pitchFamily="34" charset="0"/>
              <a:buChar char="•"/>
            </a:pPr>
            <a:r>
              <a:rPr lang="en-US" dirty="0">
                <a:solidFill>
                  <a:schemeClr val="bg1"/>
                </a:solidFill>
              </a:rPr>
              <a:t>own and occupy the property</a:t>
            </a:r>
          </a:p>
          <a:p>
            <a:pPr marL="285750" indent="-285750">
              <a:buFont typeface="Arial" panose="020B0604020202020204" pitchFamily="34" charset="0"/>
              <a:buChar char="•"/>
            </a:pPr>
            <a:r>
              <a:rPr lang="en-US" dirty="0">
                <a:solidFill>
                  <a:schemeClr val="bg1"/>
                </a:solidFill>
              </a:rPr>
              <a:t>meet the income qualifier established by the Ohio Homestead Exemption</a:t>
            </a:r>
          </a:p>
        </p:txBody>
      </p:sp>
      <p:sp>
        <p:nvSpPr>
          <p:cNvPr id="5" name="TextBox 4"/>
          <p:cNvSpPr txBox="1"/>
          <p:nvPr/>
        </p:nvSpPr>
        <p:spPr>
          <a:xfrm>
            <a:off x="421482" y="3973949"/>
            <a:ext cx="8465344" cy="1169551"/>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Residents must contact the utilities office </a:t>
            </a:r>
            <a:r>
              <a:rPr lang="en-US" sz="2400" b="1" dirty="0">
                <a:solidFill>
                  <a:schemeClr val="bg1"/>
                </a:solidFill>
                <a:effectLst>
                  <a:outerShdw blurRad="38100" dist="38100" dir="2700000" algn="tl">
                    <a:srgbClr val="000000">
                      <a:alpha val="43137"/>
                    </a:srgbClr>
                  </a:outerShdw>
                </a:effectLst>
              </a:rPr>
              <a:t>440-350-2070</a:t>
            </a:r>
            <a:r>
              <a:rPr lang="en-US" sz="2000" dirty="0">
                <a:solidFill>
                  <a:schemeClr val="bg1"/>
                </a:solidFill>
                <a:effectLst>
                  <a:outerShdw blurRad="38100" dist="38100" dir="2700000" algn="tl">
                    <a:srgbClr val="000000">
                      <a:alpha val="43137"/>
                    </a:srgbClr>
                  </a:outerShdw>
                </a:effectLst>
              </a:rPr>
              <a:t> or visit</a:t>
            </a:r>
            <a:r>
              <a:rPr lang="en-US" dirty="0">
                <a:solidFill>
                  <a:schemeClr val="bg1"/>
                </a:solidFill>
                <a:effectLst>
                  <a:outerShdw blurRad="38100" dist="38100" dir="2700000" algn="tl">
                    <a:srgbClr val="000000">
                      <a:alpha val="43137"/>
                    </a:srgbClr>
                  </a:outerShdw>
                </a:effectLst>
              </a:rPr>
              <a:t> </a:t>
            </a:r>
            <a:r>
              <a:rPr lang="en-US" sz="2800" b="1" dirty="0">
                <a:solidFill>
                  <a:schemeClr val="bg1"/>
                </a:solidFill>
                <a:hlinkClick r:id="rId2">
                  <a:extLst>
                    <a:ext uri="{A12FA001-AC4F-418D-AE19-62706E023703}">
                      <ahyp:hlinkClr xmlns:ahyp="http://schemas.microsoft.com/office/drawing/2018/hyperlinkcolor" val="tx"/>
                    </a:ext>
                  </a:extLst>
                </a:hlinkClick>
              </a:rPr>
              <a:t>lakecountyohio.gov/utilities</a:t>
            </a:r>
            <a:r>
              <a:rPr lang="en-US" sz="2800"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and print Senior Citizen Discount Application</a:t>
            </a:r>
          </a:p>
        </p:txBody>
      </p:sp>
    </p:spTree>
    <p:extLst>
      <p:ext uri="{BB962C8B-B14F-4D97-AF65-F5344CB8AC3E}">
        <p14:creationId xmlns:p14="http://schemas.microsoft.com/office/powerpoint/2010/main" val="2998209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3624-12CA-B8FD-8626-A2C7A6B60A30}"/>
              </a:ext>
            </a:extLst>
          </p:cNvPr>
          <p:cNvSpPr>
            <a:spLocks noGrp="1"/>
          </p:cNvSpPr>
          <p:nvPr>
            <p:ph type="title"/>
          </p:nvPr>
        </p:nvSpPr>
        <p:spPr>
          <a:xfrm>
            <a:off x="861935" y="734133"/>
            <a:ext cx="7277725" cy="668438"/>
          </a:xfrm>
        </p:spPr>
        <p:txBody>
          <a:bodyPr/>
          <a:lstStyle/>
          <a:p>
            <a:r>
              <a:rPr lang="en-US" dirty="0"/>
              <a:t>Your bank will never send you an email asking you to verify your account number or any other identifying information.</a:t>
            </a:r>
          </a:p>
        </p:txBody>
      </p:sp>
      <p:sp>
        <p:nvSpPr>
          <p:cNvPr id="4" name="TextBox 3">
            <a:extLst>
              <a:ext uri="{FF2B5EF4-FFF2-40B4-BE49-F238E27FC236}">
                <a16:creationId xmlns:a16="http://schemas.microsoft.com/office/drawing/2014/main" id="{AFA35877-9C15-2D27-7E87-1AED4B479A1D}"/>
              </a:ext>
            </a:extLst>
          </p:cNvPr>
          <p:cNvSpPr txBox="1"/>
          <p:nvPr/>
        </p:nvSpPr>
        <p:spPr>
          <a:xfrm>
            <a:off x="3710065" y="3085928"/>
            <a:ext cx="4122295" cy="1323439"/>
          </a:xfrm>
          <a:prstGeom prst="rect">
            <a:avLst/>
          </a:prstGeom>
          <a:noFill/>
        </p:spPr>
        <p:txBody>
          <a:bodyPr wrap="square" rtlCol="0">
            <a:spAutoFit/>
          </a:bodyPr>
          <a:lstStyle/>
          <a:p>
            <a:pPr marL="342900" indent="-342900">
              <a:buAutoNum type="alphaLcPeriod"/>
            </a:pPr>
            <a:r>
              <a:rPr lang="en-US" sz="4000" dirty="0">
                <a:solidFill>
                  <a:schemeClr val="bg1"/>
                </a:solidFill>
              </a:rPr>
              <a:t>True</a:t>
            </a:r>
          </a:p>
          <a:p>
            <a:pPr marL="342900" indent="-342900">
              <a:buAutoNum type="alphaLcPeriod"/>
            </a:pPr>
            <a:r>
              <a:rPr lang="en-US" sz="4000" dirty="0">
                <a:solidFill>
                  <a:schemeClr val="bg1"/>
                </a:solidFill>
              </a:rPr>
              <a:t>False</a:t>
            </a:r>
          </a:p>
        </p:txBody>
      </p:sp>
    </p:spTree>
    <p:extLst>
      <p:ext uri="{BB962C8B-B14F-4D97-AF65-F5344CB8AC3E}">
        <p14:creationId xmlns:p14="http://schemas.microsoft.com/office/powerpoint/2010/main" val="44444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0757F-6E9D-E304-0627-F722951E9D1F}"/>
              </a:ext>
            </a:extLst>
          </p:cNvPr>
          <p:cNvSpPr txBox="1"/>
          <p:nvPr/>
        </p:nvSpPr>
        <p:spPr>
          <a:xfrm>
            <a:off x="1768839" y="1693888"/>
            <a:ext cx="6573187" cy="3108543"/>
          </a:xfrm>
          <a:prstGeom prst="rect">
            <a:avLst/>
          </a:prstGeom>
          <a:noFill/>
        </p:spPr>
        <p:txBody>
          <a:bodyPr wrap="square" rtlCol="0">
            <a:spAutoFit/>
          </a:bodyPr>
          <a:lstStyle/>
          <a:p>
            <a:r>
              <a:rPr lang="en-US" sz="2800" dirty="0">
                <a:solidFill>
                  <a:schemeClr val="bg1"/>
                </a:solidFill>
              </a:rPr>
              <a:t>Where can you check a financial adviser’s background?</a:t>
            </a:r>
          </a:p>
          <a:p>
            <a:endParaRPr lang="en-US" sz="2800" dirty="0">
              <a:solidFill>
                <a:schemeClr val="bg1"/>
              </a:solidFill>
            </a:endParaRPr>
          </a:p>
          <a:p>
            <a:pPr marL="342900" indent="-342900">
              <a:buAutoNum type="alphaLcPeriod"/>
            </a:pPr>
            <a:r>
              <a:rPr lang="en-US" sz="2800" dirty="0">
                <a:solidFill>
                  <a:schemeClr val="bg1"/>
                </a:solidFill>
              </a:rPr>
              <a:t>FINRA </a:t>
            </a:r>
            <a:r>
              <a:rPr lang="en-US" sz="2800" dirty="0" err="1">
                <a:solidFill>
                  <a:schemeClr val="bg1"/>
                </a:solidFill>
              </a:rPr>
              <a:t>BrokerCheck</a:t>
            </a:r>
            <a:endParaRPr lang="en-US" sz="2800" dirty="0">
              <a:solidFill>
                <a:schemeClr val="bg1"/>
              </a:solidFill>
            </a:endParaRPr>
          </a:p>
          <a:p>
            <a:pPr marL="342900" indent="-342900">
              <a:buAutoNum type="alphaLcPeriod"/>
            </a:pPr>
            <a:r>
              <a:rPr lang="en-US" sz="2800" dirty="0">
                <a:solidFill>
                  <a:schemeClr val="bg1"/>
                </a:solidFill>
              </a:rPr>
              <a:t>Social Security Administration</a:t>
            </a:r>
          </a:p>
          <a:p>
            <a:pPr marL="342900" indent="-342900">
              <a:buAutoNum type="alphaLcPeriod"/>
            </a:pPr>
            <a:r>
              <a:rPr lang="en-US" sz="2800" dirty="0">
                <a:solidFill>
                  <a:schemeClr val="bg1"/>
                </a:solidFill>
              </a:rPr>
              <a:t>State Securities Regulator</a:t>
            </a:r>
          </a:p>
          <a:p>
            <a:pPr marL="342900" indent="-342900">
              <a:buAutoNum type="alphaLcPeriod"/>
            </a:pPr>
            <a:r>
              <a:rPr lang="en-US" sz="2800" dirty="0">
                <a:solidFill>
                  <a:schemeClr val="bg1"/>
                </a:solidFill>
              </a:rPr>
              <a:t>Federal Trade Commission</a:t>
            </a:r>
          </a:p>
        </p:txBody>
      </p:sp>
    </p:spTree>
    <p:extLst>
      <p:ext uri="{BB962C8B-B14F-4D97-AF65-F5344CB8AC3E}">
        <p14:creationId xmlns:p14="http://schemas.microsoft.com/office/powerpoint/2010/main" val="188474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04F9-FBAE-3575-CB86-FB3D76B18757}"/>
              </a:ext>
            </a:extLst>
          </p:cNvPr>
          <p:cNvSpPr>
            <a:spLocks noGrp="1"/>
          </p:cNvSpPr>
          <p:nvPr>
            <p:ph type="title"/>
          </p:nvPr>
        </p:nvSpPr>
        <p:spPr>
          <a:xfrm>
            <a:off x="981856" y="779103"/>
            <a:ext cx="7180287" cy="668438"/>
          </a:xfrm>
        </p:spPr>
        <p:txBody>
          <a:bodyPr/>
          <a:lstStyle/>
          <a:p>
            <a:pPr algn="l"/>
            <a:r>
              <a:rPr lang="en-US" dirty="0"/>
              <a:t>What can you do to prepare financially for a disaster?</a:t>
            </a:r>
            <a:br>
              <a:rPr lang="en-US" dirty="0"/>
            </a:br>
            <a:br>
              <a:rPr lang="en-US" dirty="0"/>
            </a:br>
            <a:r>
              <a:rPr lang="en-US" sz="2400" dirty="0"/>
              <a:t>a.  Set up automatic bill payments</a:t>
            </a:r>
            <a:br>
              <a:rPr lang="en-US" sz="2400" dirty="0"/>
            </a:br>
            <a:r>
              <a:rPr lang="en-US" sz="2400" dirty="0"/>
              <a:t>b.  Know where to find important         documentation in an emergency.</a:t>
            </a:r>
            <a:br>
              <a:rPr lang="en-US" sz="2400" dirty="0"/>
            </a:br>
            <a:r>
              <a:rPr lang="en-US" sz="2400" dirty="0"/>
              <a:t>c.  Review insurance information regularly to ensure you have adequate coverage.</a:t>
            </a:r>
            <a:br>
              <a:rPr lang="en-US" sz="2400" dirty="0"/>
            </a:br>
            <a:r>
              <a:rPr lang="en-US" sz="2400" dirty="0"/>
              <a:t>d.  All of the above.</a:t>
            </a:r>
          </a:p>
        </p:txBody>
      </p:sp>
    </p:spTree>
    <p:extLst>
      <p:ext uri="{BB962C8B-B14F-4D97-AF65-F5344CB8AC3E}">
        <p14:creationId xmlns:p14="http://schemas.microsoft.com/office/powerpoint/2010/main" val="1886544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724C10-F0BB-BC6A-AA5B-7BA9B03682CB}"/>
              </a:ext>
            </a:extLst>
          </p:cNvPr>
          <p:cNvSpPr txBox="1"/>
          <p:nvPr/>
        </p:nvSpPr>
        <p:spPr>
          <a:xfrm>
            <a:off x="509667" y="1858781"/>
            <a:ext cx="8634333" cy="3108543"/>
          </a:xfrm>
          <a:prstGeom prst="rect">
            <a:avLst/>
          </a:prstGeom>
          <a:noFill/>
        </p:spPr>
        <p:txBody>
          <a:bodyPr wrap="square" rtlCol="0">
            <a:spAutoFit/>
          </a:bodyPr>
          <a:lstStyle/>
          <a:p>
            <a:r>
              <a:rPr lang="en-US" sz="2800" dirty="0">
                <a:solidFill>
                  <a:schemeClr val="bg1"/>
                </a:solidFill>
              </a:rPr>
              <a:t>Which forms of identification should you have readily available in case of emergency?</a:t>
            </a:r>
          </a:p>
          <a:p>
            <a:pPr marL="342900" indent="-342900">
              <a:buAutoNum type="alphaLcPeriod"/>
            </a:pPr>
            <a:r>
              <a:rPr lang="en-US" sz="2800" dirty="0">
                <a:solidFill>
                  <a:schemeClr val="bg1"/>
                </a:solidFill>
              </a:rPr>
              <a:t>Driver’s License</a:t>
            </a:r>
          </a:p>
          <a:p>
            <a:pPr marL="342900" indent="-342900">
              <a:buAutoNum type="alphaLcPeriod"/>
            </a:pPr>
            <a:r>
              <a:rPr lang="en-US" sz="2800" dirty="0">
                <a:solidFill>
                  <a:schemeClr val="bg1"/>
                </a:solidFill>
              </a:rPr>
              <a:t>Insurance Card</a:t>
            </a:r>
          </a:p>
          <a:p>
            <a:pPr marL="342900" indent="-342900">
              <a:buAutoNum type="alphaLcPeriod"/>
            </a:pPr>
            <a:r>
              <a:rPr lang="en-US" sz="2800" dirty="0">
                <a:solidFill>
                  <a:schemeClr val="bg1"/>
                </a:solidFill>
              </a:rPr>
              <a:t>Social Security Card</a:t>
            </a:r>
          </a:p>
          <a:p>
            <a:pPr marL="342900" indent="-342900">
              <a:buAutoNum type="alphaLcPeriod"/>
            </a:pPr>
            <a:r>
              <a:rPr lang="en-US" sz="2800" dirty="0">
                <a:solidFill>
                  <a:schemeClr val="bg1"/>
                </a:solidFill>
              </a:rPr>
              <a:t>Passport</a:t>
            </a:r>
          </a:p>
          <a:p>
            <a:pPr marL="342900" indent="-342900">
              <a:buAutoNum type="alphaLcPeriod"/>
            </a:pPr>
            <a:r>
              <a:rPr lang="en-US" sz="2800" dirty="0">
                <a:solidFill>
                  <a:schemeClr val="bg1"/>
                </a:solidFill>
              </a:rPr>
              <a:t>Birth Certificate</a:t>
            </a:r>
          </a:p>
        </p:txBody>
      </p:sp>
    </p:spTree>
    <p:extLst>
      <p:ext uri="{BB962C8B-B14F-4D97-AF65-F5344CB8AC3E}">
        <p14:creationId xmlns:p14="http://schemas.microsoft.com/office/powerpoint/2010/main" val="2417625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C44-073B-B35E-DEE7-0B97621F2B4D}"/>
              </a:ext>
            </a:extLst>
          </p:cNvPr>
          <p:cNvSpPr>
            <a:spLocks noGrp="1"/>
          </p:cNvSpPr>
          <p:nvPr>
            <p:ph type="title"/>
          </p:nvPr>
        </p:nvSpPr>
        <p:spPr>
          <a:xfrm>
            <a:off x="1852310" y="1371215"/>
            <a:ext cx="5439379" cy="668438"/>
          </a:xfrm>
        </p:spPr>
        <p:txBody>
          <a:bodyPr/>
          <a:lstStyle/>
          <a:p>
            <a:pPr algn="l"/>
            <a:r>
              <a:rPr lang="en-US" sz="2400" dirty="0"/>
              <a:t>Who of the following may be perpetrators of elder financial exploitation?  Select all that apply.</a:t>
            </a:r>
            <a:br>
              <a:rPr lang="en-US" sz="2400" dirty="0"/>
            </a:br>
            <a:br>
              <a:rPr lang="en-US" sz="2400" dirty="0"/>
            </a:br>
            <a:br>
              <a:rPr lang="en-US" sz="2400" dirty="0"/>
            </a:br>
            <a:r>
              <a:rPr lang="en-US" sz="2400" dirty="0"/>
              <a:t>a. Family members and caregivers</a:t>
            </a:r>
            <a:br>
              <a:rPr lang="en-US" sz="2400" dirty="0"/>
            </a:br>
            <a:r>
              <a:rPr lang="en-US" sz="2400" dirty="0"/>
              <a:t>b. Friends or neighbors</a:t>
            </a:r>
            <a:br>
              <a:rPr lang="en-US" sz="2400" dirty="0"/>
            </a:br>
            <a:r>
              <a:rPr lang="en-US" sz="2400" dirty="0"/>
              <a:t>c. Telephone and mail scammers</a:t>
            </a:r>
            <a:br>
              <a:rPr lang="en-US" sz="2400" dirty="0"/>
            </a:br>
            <a:r>
              <a:rPr lang="en-US" sz="2400" dirty="0"/>
              <a:t>d. Financial advisers</a:t>
            </a:r>
            <a:br>
              <a:rPr lang="en-US" sz="2400" dirty="0"/>
            </a:br>
            <a:br>
              <a:rPr lang="en-US" sz="2400" dirty="0"/>
            </a:br>
            <a:endParaRPr lang="en-US" sz="2400" dirty="0"/>
          </a:p>
        </p:txBody>
      </p:sp>
    </p:spTree>
    <p:extLst>
      <p:ext uri="{BB962C8B-B14F-4D97-AF65-F5344CB8AC3E}">
        <p14:creationId xmlns:p14="http://schemas.microsoft.com/office/powerpoint/2010/main" val="2098778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A56D-B072-FCC2-6B86-62AC480817EE}"/>
              </a:ext>
            </a:extLst>
          </p:cNvPr>
          <p:cNvSpPr>
            <a:spLocks noGrp="1"/>
          </p:cNvSpPr>
          <p:nvPr>
            <p:ph type="title"/>
          </p:nvPr>
        </p:nvSpPr>
        <p:spPr>
          <a:xfrm>
            <a:off x="525420" y="2385642"/>
            <a:ext cx="8093160" cy="763200"/>
          </a:xfrm>
        </p:spPr>
        <p:txBody>
          <a:bodyPr/>
          <a:lstStyle/>
          <a:p>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If you receive a call or an email from someone claiming to be in trouble and in need of emergency funds, what should you do?  Select all that apply.</a:t>
            </a:r>
            <a:br>
              <a:rPr lang="en-US" sz="2800" dirty="0">
                <a:solidFill>
                  <a:schemeClr val="bg1"/>
                </a:solidFill>
              </a:rPr>
            </a:br>
            <a:r>
              <a:rPr lang="en-US" sz="2400" dirty="0">
                <a:solidFill>
                  <a:schemeClr val="bg1"/>
                </a:solidFill>
              </a:rPr>
              <a:t>a.  Call the individual at a known phone number to verify that the need is legitimate.</a:t>
            </a:r>
            <a:br>
              <a:rPr lang="en-US" sz="2400" dirty="0">
                <a:solidFill>
                  <a:schemeClr val="bg1"/>
                </a:solidFill>
              </a:rPr>
            </a:br>
            <a:r>
              <a:rPr lang="en-US" sz="2400" dirty="0">
                <a:solidFill>
                  <a:schemeClr val="bg1"/>
                </a:solidFill>
              </a:rPr>
              <a:t>b.  Immediately wire funds to the account number provided.</a:t>
            </a:r>
            <a:br>
              <a:rPr lang="en-US" sz="2400" dirty="0">
                <a:solidFill>
                  <a:schemeClr val="bg1"/>
                </a:solidFill>
              </a:rPr>
            </a:br>
            <a:r>
              <a:rPr lang="en-US" sz="2400" dirty="0">
                <a:solidFill>
                  <a:schemeClr val="bg1"/>
                </a:solidFill>
              </a:rPr>
              <a:t>c.  Hang up immediately.</a:t>
            </a:r>
            <a:br>
              <a:rPr lang="en-US" sz="2400" dirty="0">
                <a:solidFill>
                  <a:schemeClr val="bg1"/>
                </a:solidFill>
              </a:rPr>
            </a:br>
            <a:r>
              <a:rPr lang="en-US" sz="2400" dirty="0">
                <a:solidFill>
                  <a:schemeClr val="bg1"/>
                </a:solidFill>
              </a:rPr>
              <a:t>d.  If the call is from a hospital or law enforcement agency, look up the number to verify who it is.</a:t>
            </a:r>
          </a:p>
        </p:txBody>
      </p:sp>
    </p:spTree>
    <p:extLst>
      <p:ext uri="{BB962C8B-B14F-4D97-AF65-F5344CB8AC3E}">
        <p14:creationId xmlns:p14="http://schemas.microsoft.com/office/powerpoint/2010/main" val="425445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CA13D-5D72-8C47-DB9D-D99A0D67FAC2}"/>
              </a:ext>
            </a:extLst>
          </p:cNvPr>
          <p:cNvSpPr>
            <a:spLocks noGrp="1"/>
          </p:cNvSpPr>
          <p:nvPr>
            <p:ph type="body" sz="quarter" idx="14"/>
          </p:nvPr>
        </p:nvSpPr>
        <p:spPr>
          <a:xfrm>
            <a:off x="1049311" y="688215"/>
            <a:ext cx="7135319" cy="4003705"/>
          </a:xfrm>
        </p:spPr>
        <p:txBody>
          <a:bodyPr>
            <a:normAutofit/>
          </a:bodyPr>
          <a:lstStyle/>
          <a:p>
            <a:pPr algn="l"/>
            <a:r>
              <a:rPr lang="en-US" sz="2400" dirty="0"/>
              <a:t>What is TRUE of a durable power of attorney (POA)?</a:t>
            </a:r>
          </a:p>
          <a:p>
            <a:pPr algn="l"/>
            <a:r>
              <a:rPr lang="en-US" sz="2400" dirty="0"/>
              <a:t>a. It remains in place if you become incapacitated.</a:t>
            </a:r>
          </a:p>
          <a:p>
            <a:pPr algn="l"/>
            <a:r>
              <a:rPr lang="en-US" sz="2400" dirty="0"/>
              <a:t>b. It allows the person you select to make financial decisions on your behalf.</a:t>
            </a:r>
          </a:p>
          <a:p>
            <a:pPr marL="228600" indent="-228600" algn="l">
              <a:buAutoNum type="alphaLcPeriod" startAt="3"/>
            </a:pPr>
            <a:r>
              <a:rPr lang="en-US" sz="2400" dirty="0"/>
              <a:t>It can be changed or revoked.</a:t>
            </a:r>
          </a:p>
          <a:p>
            <a:pPr marL="228600" indent="-228600" algn="l">
              <a:buAutoNum type="alphaLcPeriod" startAt="3"/>
            </a:pPr>
            <a:r>
              <a:rPr lang="en-US" sz="2400" dirty="0"/>
              <a:t>No one else can monitor the actions of your designated POA.</a:t>
            </a:r>
          </a:p>
        </p:txBody>
      </p:sp>
    </p:spTree>
    <p:extLst>
      <p:ext uri="{BB962C8B-B14F-4D97-AF65-F5344CB8AC3E}">
        <p14:creationId xmlns:p14="http://schemas.microsoft.com/office/powerpoint/2010/main" val="16161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Diagram&#10;&#10;AI-generated content may be incorrect.">
            <a:extLst>
              <a:ext uri="{FF2B5EF4-FFF2-40B4-BE49-F238E27FC236}">
                <a16:creationId xmlns:a16="http://schemas.microsoft.com/office/drawing/2014/main" id="{CF51C454-080B-C0A3-CB33-523C00DF631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0815" b="20815"/>
          <a:stretch>
            <a:fillRect/>
          </a:stretch>
        </p:blipFill>
        <p:spPr/>
      </p:pic>
    </p:spTree>
    <p:extLst>
      <p:ext uri="{BB962C8B-B14F-4D97-AF65-F5344CB8AC3E}">
        <p14:creationId xmlns:p14="http://schemas.microsoft.com/office/powerpoint/2010/main" val="134078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2CAC4-27B4-A6E2-045A-346E525D0452}"/>
              </a:ext>
            </a:extLst>
          </p:cNvPr>
          <p:cNvSpPr txBox="1"/>
          <p:nvPr/>
        </p:nvSpPr>
        <p:spPr>
          <a:xfrm>
            <a:off x="198620" y="1929983"/>
            <a:ext cx="8746760" cy="2662267"/>
          </a:xfrm>
          <a:prstGeom prst="rect">
            <a:avLst/>
          </a:prstGeom>
          <a:noFill/>
        </p:spPr>
        <p:txBody>
          <a:bodyPr wrap="square" rtlCol="0">
            <a:spAutoFit/>
          </a:bodyPr>
          <a:lstStyle/>
          <a:p>
            <a:r>
              <a:rPr lang="en-US" sz="2000" dirty="0">
                <a:solidFill>
                  <a:schemeClr val="bg1"/>
                </a:solidFill>
              </a:rPr>
              <a:t>What practices should you AVOID in selecting someone to repair your roof?</a:t>
            </a:r>
          </a:p>
          <a:p>
            <a:endParaRPr lang="en-US" sz="2100" dirty="0">
              <a:solidFill>
                <a:schemeClr val="bg1"/>
              </a:solidFill>
            </a:endParaRPr>
          </a:p>
          <a:p>
            <a:pPr marL="342900" indent="-342900">
              <a:buAutoNum type="alphaLcPeriod"/>
            </a:pPr>
            <a:r>
              <a:rPr lang="en-US" sz="2100" dirty="0">
                <a:solidFill>
                  <a:schemeClr val="bg1"/>
                </a:solidFill>
              </a:rPr>
              <a:t>Getting three bids in writing from local established contractors.</a:t>
            </a:r>
          </a:p>
          <a:p>
            <a:pPr marL="342900" indent="-342900">
              <a:buAutoNum type="alphaLcPeriod"/>
            </a:pPr>
            <a:r>
              <a:rPr lang="en-US" sz="2100" dirty="0">
                <a:solidFill>
                  <a:schemeClr val="bg1"/>
                </a:solidFill>
              </a:rPr>
              <a:t>Using contractors who come to your door and tell you they are working for a neighbor.</a:t>
            </a:r>
          </a:p>
          <a:p>
            <a:pPr marL="342900" indent="-342900">
              <a:buAutoNum type="alphaLcPeriod"/>
            </a:pPr>
            <a:r>
              <a:rPr lang="en-US" sz="2100" dirty="0">
                <a:solidFill>
                  <a:schemeClr val="bg1"/>
                </a:solidFill>
              </a:rPr>
              <a:t>Asking if the contractor has the required licenses and getting his/her license numbers.</a:t>
            </a:r>
          </a:p>
          <a:p>
            <a:pPr marL="342900" indent="-342900">
              <a:buAutoNum type="alphaLcPeriod"/>
            </a:pPr>
            <a:r>
              <a:rPr lang="en-US" sz="2100" dirty="0">
                <a:solidFill>
                  <a:schemeClr val="bg1"/>
                </a:solidFill>
              </a:rPr>
              <a:t>Paying in advance.</a:t>
            </a:r>
          </a:p>
        </p:txBody>
      </p:sp>
    </p:spTree>
    <p:extLst>
      <p:ext uri="{BB962C8B-B14F-4D97-AF65-F5344CB8AC3E}">
        <p14:creationId xmlns:p14="http://schemas.microsoft.com/office/powerpoint/2010/main" val="356752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a:xfrm>
            <a:off x="171450" y="2614478"/>
            <a:ext cx="9022556" cy="3539160"/>
          </a:xfrm>
        </p:spPr>
        <p:txBody>
          <a:bodyPr/>
          <a:lstStyle/>
          <a:p>
            <a:pPr marL="0" indent="0">
              <a:buNone/>
            </a:pPr>
            <a:r>
              <a:rPr lang="en-US" sz="6000" b="1" dirty="0">
                <a:solidFill>
                  <a:schemeClr val="bg1"/>
                </a:solidFill>
              </a:rPr>
              <a:t>Questions and Answers</a:t>
            </a:r>
          </a:p>
        </p:txBody>
      </p:sp>
    </p:spTree>
    <p:extLst>
      <p:ext uri="{BB962C8B-B14F-4D97-AF65-F5344CB8AC3E}">
        <p14:creationId xmlns:p14="http://schemas.microsoft.com/office/powerpoint/2010/main" val="1405902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text, receipt, screenshot&#10;&#10;AI-generated content may be incorrect.">
            <a:extLst>
              <a:ext uri="{FF2B5EF4-FFF2-40B4-BE49-F238E27FC236}">
                <a16:creationId xmlns:a16="http://schemas.microsoft.com/office/drawing/2014/main" id="{49AA8423-CE9B-91A5-EB96-28CAD77F9F0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2573" b="32573"/>
          <a:stretch>
            <a:fillRect/>
          </a:stretch>
        </p:blipFill>
        <p:spPr/>
      </p:pic>
    </p:spTree>
    <p:extLst>
      <p:ext uri="{BB962C8B-B14F-4D97-AF65-F5344CB8AC3E}">
        <p14:creationId xmlns:p14="http://schemas.microsoft.com/office/powerpoint/2010/main" val="104380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9C8D-F556-D0A0-0EE1-A508935040B6}"/>
              </a:ext>
            </a:extLst>
          </p:cNvPr>
          <p:cNvSpPr>
            <a:spLocks noGrp="1"/>
          </p:cNvSpPr>
          <p:nvPr>
            <p:ph type="title"/>
          </p:nvPr>
        </p:nvSpPr>
        <p:spPr>
          <a:xfrm>
            <a:off x="974360" y="719528"/>
            <a:ext cx="7195279" cy="1912236"/>
          </a:xfrm>
        </p:spPr>
        <p:txBody>
          <a:bodyPr/>
          <a:lstStyle/>
          <a:p>
            <a:r>
              <a:rPr lang="en-US" dirty="0"/>
              <a:t>Objectives: </a:t>
            </a:r>
            <a:br>
              <a:rPr lang="en-US" dirty="0"/>
            </a:br>
            <a:r>
              <a:rPr lang="en-US" sz="2600" dirty="0"/>
              <a:t>Guard against identity theft</a:t>
            </a:r>
            <a:br>
              <a:rPr lang="en-US" sz="2600" dirty="0"/>
            </a:br>
            <a:br>
              <a:rPr lang="en-US" sz="2600" dirty="0"/>
            </a:br>
            <a:r>
              <a:rPr lang="en-US" sz="2600" dirty="0"/>
              <a:t>Manage your money</a:t>
            </a:r>
            <a:br>
              <a:rPr lang="en-US" sz="2600" dirty="0"/>
            </a:br>
            <a:br>
              <a:rPr lang="en-US" sz="2600" dirty="0"/>
            </a:br>
            <a:r>
              <a:rPr lang="en-US" sz="2600" dirty="0"/>
              <a:t>How to identify &amp; report financial exploitation</a:t>
            </a:r>
            <a:br>
              <a:rPr lang="en-US" sz="2600" dirty="0"/>
            </a:br>
            <a:br>
              <a:rPr lang="en-US" sz="2600" dirty="0"/>
            </a:br>
            <a:r>
              <a:rPr lang="en-US" sz="2600" dirty="0"/>
              <a:t>Resources &amp; information on protecting your assets</a:t>
            </a:r>
          </a:p>
        </p:txBody>
      </p:sp>
    </p:spTree>
    <p:extLst>
      <p:ext uri="{BB962C8B-B14F-4D97-AF65-F5344CB8AC3E}">
        <p14:creationId xmlns:p14="http://schemas.microsoft.com/office/powerpoint/2010/main" val="119493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D121-4A55-6A91-AFDF-161AE529BA76}"/>
              </a:ext>
            </a:extLst>
          </p:cNvPr>
          <p:cNvSpPr>
            <a:spLocks noGrp="1"/>
          </p:cNvSpPr>
          <p:nvPr>
            <p:ph type="title"/>
          </p:nvPr>
        </p:nvSpPr>
        <p:spPr>
          <a:xfrm>
            <a:off x="1919766" y="1206323"/>
            <a:ext cx="5439379" cy="668438"/>
          </a:xfrm>
        </p:spPr>
        <p:txBody>
          <a:bodyPr/>
          <a:lstStyle/>
          <a:p>
            <a:r>
              <a:rPr lang="en-US" sz="4400" dirty="0"/>
              <a:t>Why are older adults at risk of financial exploitation?</a:t>
            </a:r>
          </a:p>
        </p:txBody>
      </p:sp>
    </p:spTree>
    <p:extLst>
      <p:ext uri="{BB962C8B-B14F-4D97-AF65-F5344CB8AC3E}">
        <p14:creationId xmlns:p14="http://schemas.microsoft.com/office/powerpoint/2010/main" val="378168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1648B-BD3D-564C-932B-1CD1BC298E1F}"/>
              </a:ext>
            </a:extLst>
          </p:cNvPr>
          <p:cNvSpPr txBox="1"/>
          <p:nvPr/>
        </p:nvSpPr>
        <p:spPr>
          <a:xfrm>
            <a:off x="59961" y="65187"/>
            <a:ext cx="9084039" cy="5078313"/>
          </a:xfrm>
          <a:prstGeom prst="rect">
            <a:avLst/>
          </a:prstGeom>
          <a:noFill/>
        </p:spPr>
        <p:txBody>
          <a:bodyPr wrap="square" rtlCol="0">
            <a:spAutoFit/>
          </a:bodyPr>
          <a:lstStyle/>
          <a:p>
            <a:r>
              <a:rPr lang="en-US" sz="3600" b="1" dirty="0">
                <a:solidFill>
                  <a:schemeClr val="bg1"/>
                </a:solidFill>
              </a:rPr>
              <a:t>Some older adults may:</a:t>
            </a:r>
          </a:p>
          <a:p>
            <a:endParaRPr lang="en-US" sz="3600" b="1" dirty="0">
              <a:solidFill>
                <a:schemeClr val="bg1"/>
              </a:solidFill>
            </a:endParaRPr>
          </a:p>
          <a:p>
            <a:pPr marL="285750" indent="-285750">
              <a:buFont typeface="Arial" panose="020B0604020202020204" pitchFamily="34" charset="0"/>
              <a:buChar char="•"/>
            </a:pPr>
            <a:r>
              <a:rPr lang="en-US" sz="3600" b="1" dirty="0">
                <a:solidFill>
                  <a:schemeClr val="bg1"/>
                </a:solidFill>
              </a:rPr>
              <a:t>Have regular income and accumulated assets.</a:t>
            </a:r>
          </a:p>
          <a:p>
            <a:pPr marL="285750" indent="-285750">
              <a:buFont typeface="Arial" panose="020B0604020202020204" pitchFamily="34" charset="0"/>
              <a:buChar char="•"/>
            </a:pPr>
            <a:r>
              <a:rPr lang="en-US" sz="3600" b="1" dirty="0">
                <a:solidFill>
                  <a:schemeClr val="bg1"/>
                </a:solidFill>
              </a:rPr>
              <a:t>Be trusting and polite.</a:t>
            </a:r>
          </a:p>
          <a:p>
            <a:pPr marL="285750" indent="-285750">
              <a:buFont typeface="Arial" panose="020B0604020202020204" pitchFamily="34" charset="0"/>
              <a:buChar char="•"/>
            </a:pPr>
            <a:r>
              <a:rPr lang="en-US" sz="3600" b="1" dirty="0">
                <a:solidFill>
                  <a:schemeClr val="bg1"/>
                </a:solidFill>
              </a:rPr>
              <a:t>Be lonely and socially isolated.</a:t>
            </a:r>
          </a:p>
          <a:p>
            <a:pPr marL="285750" indent="-285750">
              <a:buFont typeface="Arial" panose="020B0604020202020204" pitchFamily="34" charset="0"/>
              <a:buChar char="•"/>
            </a:pPr>
            <a:r>
              <a:rPr lang="en-US" sz="3600" b="1" dirty="0">
                <a:solidFill>
                  <a:schemeClr val="bg1"/>
                </a:solidFill>
              </a:rPr>
              <a:t>Be vulnerable due to grief from the loss of a spouse, family member, friend, or pet.</a:t>
            </a:r>
          </a:p>
        </p:txBody>
      </p:sp>
    </p:spTree>
    <p:extLst>
      <p:ext uri="{BB962C8B-B14F-4D97-AF65-F5344CB8AC3E}">
        <p14:creationId xmlns:p14="http://schemas.microsoft.com/office/powerpoint/2010/main" val="209287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195B-86B6-8FFC-5D36-9EF2E7041E10}"/>
              </a:ext>
            </a:extLst>
          </p:cNvPr>
          <p:cNvSpPr>
            <a:spLocks noGrp="1"/>
          </p:cNvSpPr>
          <p:nvPr>
            <p:ph type="title"/>
          </p:nvPr>
        </p:nvSpPr>
        <p:spPr>
          <a:xfrm>
            <a:off x="1924050" y="1453661"/>
            <a:ext cx="5439379" cy="668438"/>
          </a:xfrm>
        </p:spPr>
        <p:txBody>
          <a:bodyPr/>
          <a:lstStyle/>
          <a:p>
            <a:r>
              <a:rPr lang="en-US" dirty="0"/>
              <a:t>Exploitation by Caregivers and </a:t>
            </a:r>
            <a:br>
              <a:rPr lang="en-US" dirty="0"/>
            </a:br>
            <a:r>
              <a:rPr lang="en-US" dirty="0"/>
              <a:t>In-Home Helpers – Tips to Defend Yourself at Home</a:t>
            </a:r>
          </a:p>
        </p:txBody>
      </p:sp>
      <p:pic>
        <p:nvPicPr>
          <p:cNvPr id="3074" name="Picture 2" descr="15 Modern Ranch Style Homes: Curb Appeal | brick&amp;batten">
            <a:extLst>
              <a:ext uri="{FF2B5EF4-FFF2-40B4-BE49-F238E27FC236}">
                <a16:creationId xmlns:a16="http://schemas.microsoft.com/office/drawing/2014/main" id="{1D44AB0C-D540-E290-BCF1-A10C12C2B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5" y="116733"/>
            <a:ext cx="2783225" cy="152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D836E7-228F-C6EB-C1E3-1BE7AB9A9A9C}"/>
              </a:ext>
            </a:extLst>
          </p:cNvPr>
          <p:cNvSpPr txBox="1"/>
          <p:nvPr/>
        </p:nvSpPr>
        <p:spPr>
          <a:xfrm>
            <a:off x="97436" y="126742"/>
            <a:ext cx="9046564" cy="501675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Secure your private financial documents.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Require receipts for purchases made by helpers.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Monitor bank accounts and telephone bills.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Do not let hired caregivers or helpers open your mail, pay your bills, or manage your finances.</a:t>
            </a:r>
          </a:p>
        </p:txBody>
      </p:sp>
    </p:spTree>
    <p:extLst>
      <p:ext uri="{BB962C8B-B14F-4D97-AF65-F5344CB8AC3E}">
        <p14:creationId xmlns:p14="http://schemas.microsoft.com/office/powerpoint/2010/main" val="344558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1061</TotalTime>
  <Words>969</Words>
  <Application>Microsoft Office PowerPoint</Application>
  <PresentationFormat>On-screen Show (16:9)</PresentationFormat>
  <Paragraphs>92</Paragraphs>
  <Slides>31</Slides>
  <Notes>1</Notes>
  <HiddenSlides>1</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31</vt:i4>
      </vt:variant>
    </vt:vector>
  </HeadingPairs>
  <TitlesOfParts>
    <vt:vector size="42" baseType="lpstr">
      <vt:lpstr>Arial</vt:lpstr>
      <vt:lpstr>Calibri</vt:lpstr>
      <vt:lpstr>Calibri Light</vt:lpstr>
      <vt:lpstr>Symbol</vt:lpstr>
      <vt:lpstr>Times New Roman</vt:lpstr>
      <vt:lpstr>Wingdings</vt:lpstr>
      <vt:lpstr>Office Theme</vt:lpstr>
      <vt:lpstr>Office Theme</vt:lpstr>
      <vt:lpstr>Office Theme</vt:lpstr>
      <vt:lpstr>Office Theme</vt:lpstr>
      <vt:lpstr>Office Theme</vt:lpstr>
      <vt:lpstr>PowerPoint Presentation</vt:lpstr>
      <vt:lpstr>FINANCIAL TIPS FOR SENIORS CITIZENS</vt:lpstr>
      <vt:lpstr>PowerPoint Presentation</vt:lpstr>
      <vt:lpstr>PowerPoint Presentation</vt:lpstr>
      <vt:lpstr>Objectives:  Guard against identity theft  Manage your money  How to identify &amp; report financial exploitation  Resources &amp; information on protecting your assets</vt:lpstr>
      <vt:lpstr>Why are older adults at risk of financial exploitation?</vt:lpstr>
      <vt:lpstr>PowerPoint Presentation</vt:lpstr>
      <vt:lpstr>Exploitation by Caregivers and  In-Home Helpers – Tips to Defend Yourself at Home</vt:lpstr>
      <vt:lpstr>PowerPoint Presentation</vt:lpstr>
      <vt:lpstr>PowerPoint Presentation</vt:lpstr>
      <vt:lpstr>Budget Closely and Track Expenses  Never Stop Learning About Finances  Automate Your Finances</vt:lpstr>
      <vt:lpstr>PowerPoint Presentation</vt:lpstr>
      <vt:lpstr>Scam where debt collectors try to trick their victims into paying a debt that doesn’t exist,  and demand the debt is paid immediately!</vt:lpstr>
      <vt:lpstr>Planning ahead:  * Gives you control and options for your situation  * Allows time for gathering information, comparing options, and determining how to handle it</vt:lpstr>
      <vt:lpstr>KEEP A CLOSE EYE ON CREDIT</vt:lpstr>
      <vt:lpstr>Your Personal Monthly Budget</vt:lpstr>
      <vt:lpstr>PowerPoint Presentation</vt:lpstr>
      <vt:lpstr>PowerPoint Presentation</vt:lpstr>
      <vt:lpstr>PowerPoint Presentation</vt:lpstr>
      <vt:lpstr>PowerPoint Presentation</vt:lpstr>
      <vt:lpstr>PowerPoint Presentation</vt:lpstr>
      <vt:lpstr>PowerPoint Presentation</vt:lpstr>
      <vt:lpstr>Your bank will never send you an email asking you to verify your account number or any other identifying information.</vt:lpstr>
      <vt:lpstr>PowerPoint Presentation</vt:lpstr>
      <vt:lpstr>What can you do to prepare financially for a disaster?  a.  Set up automatic bill payments b.  Know where to find important         documentation in an emergency. c.  Review insurance information regularly to ensure you have adequate coverage. d.  All of the above.</vt:lpstr>
      <vt:lpstr>PowerPoint Presentation</vt:lpstr>
      <vt:lpstr>Who of the following may be perpetrators of elder financial exploitation?  Select all that apply.   a. Family members and caregivers b. Friends or neighbors c. Telephone and mail scammers d. Financial advisers  </vt:lpstr>
      <vt:lpstr>   If you receive a call or an email from someone claiming to be in trouble and in need of emergency funds, what should you do?  Select all that apply. a.  Call the individual at a known phone number to verify that the need is legitimate. b.  Immediately wire funds to the account number provided. c.  Hang up immediately. d.  If the call is from a hospital or law enforcement agency, look up the number to verify who it 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Sherri Falkenberg</dc:creator>
  <dc:description/>
  <cp:lastModifiedBy>Falkenberg, Sherri</cp:lastModifiedBy>
  <cp:revision>113</cp:revision>
  <cp:lastPrinted>2025-03-04T20:03:13Z</cp:lastPrinted>
  <dcterms:created xsi:type="dcterms:W3CDTF">2017-08-01T15:40:51Z</dcterms:created>
  <dcterms:modified xsi:type="dcterms:W3CDTF">2025-11-05T13:40:34Z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(16:9)</vt:lpwstr>
  </property>
  <property fmtid="{D5CDD505-2E9C-101B-9397-08002B2CF9AE}" pid="4" name="Slides">
    <vt:i4>5</vt:i4>
  </property>
  <property fmtid="{D5CDD505-2E9C-101B-9397-08002B2CF9AE}" pid="5" name="MSIP_Label_defa4170-0d19-0005-0004-bc88714345d2_Enabled">
    <vt:lpwstr>true</vt:lpwstr>
  </property>
  <property fmtid="{D5CDD505-2E9C-101B-9397-08002B2CF9AE}" pid="6" name="MSIP_Label_defa4170-0d19-0005-0004-bc88714345d2_SetDate">
    <vt:lpwstr>2025-03-04T14:34:43Z</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941c2c40-6900-4cab-bc64-fe4a7b0c1bfa</vt:lpwstr>
  </property>
  <property fmtid="{D5CDD505-2E9C-101B-9397-08002B2CF9AE}" pid="10" name="MSIP_Label_defa4170-0d19-0005-0004-bc88714345d2_ActionId">
    <vt:lpwstr>2144cb1c-1237-4a65-801b-d81d492d2e31</vt:lpwstr>
  </property>
  <property fmtid="{D5CDD505-2E9C-101B-9397-08002B2CF9AE}" pid="11" name="MSIP_Label_defa4170-0d19-0005-0004-bc88714345d2_ContentBits">
    <vt:lpwstr>0</vt:lpwstr>
  </property>
  <property fmtid="{D5CDD505-2E9C-101B-9397-08002B2CF9AE}" pid="12" name="MSIP_Label_defa4170-0d19-0005-0004-bc88714345d2_Tag">
    <vt:lpwstr>10, 3, 0, 1</vt:lpwstr>
  </property>
</Properties>
</file>