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6"/>
  </p:notesMasterIdLst>
  <p:sldIdLst>
    <p:sldId id="256" r:id="rId6"/>
    <p:sldId id="257" r:id="rId7"/>
    <p:sldId id="259" r:id="rId8"/>
    <p:sldId id="268" r:id="rId9"/>
    <p:sldId id="260" r:id="rId10"/>
    <p:sldId id="265" r:id="rId11"/>
    <p:sldId id="269" r:id="rId12"/>
    <p:sldId id="270" r:id="rId13"/>
    <p:sldId id="273" r:id="rId14"/>
    <p:sldId id="296" r:id="rId15"/>
    <p:sldId id="261" r:id="rId16"/>
    <p:sldId id="258" r:id="rId17"/>
    <p:sldId id="263" r:id="rId18"/>
    <p:sldId id="262" r:id="rId19"/>
    <p:sldId id="264" r:id="rId20"/>
    <p:sldId id="26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2" r:id="rId31"/>
    <p:sldId id="286" r:id="rId32"/>
    <p:sldId id="287" r:id="rId33"/>
    <p:sldId id="294" r:id="rId34"/>
    <p:sldId id="297" r:id="rId35"/>
    <p:sldId id="298" r:id="rId36"/>
    <p:sldId id="288" r:id="rId37"/>
    <p:sldId id="289" r:id="rId38"/>
    <p:sldId id="290" r:id="rId39"/>
    <p:sldId id="303" r:id="rId40"/>
    <p:sldId id="304" r:id="rId41"/>
    <p:sldId id="299" r:id="rId42"/>
    <p:sldId id="301" r:id="rId43"/>
    <p:sldId id="302" r:id="rId44"/>
    <p:sldId id="267" r:id="rId4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776288"/>
            <a:ext cx="6818312" cy="3835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794512" y="4857186"/>
            <a:ext cx="6355728" cy="4601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1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447792" cy="510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14" name="PlaceHolder 4"/>
          <p:cNvSpPr>
            <a:spLocks noGrp="1"/>
          </p:cNvSpPr>
          <p:nvPr>
            <p:ph type="dt"/>
          </p:nvPr>
        </p:nvSpPr>
        <p:spPr>
          <a:xfrm>
            <a:off x="4496960" y="0"/>
            <a:ext cx="3447792" cy="510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15" name="PlaceHolder 5"/>
          <p:cNvSpPr>
            <a:spLocks noGrp="1"/>
          </p:cNvSpPr>
          <p:nvPr>
            <p:ph type="ftr"/>
          </p:nvPr>
        </p:nvSpPr>
        <p:spPr>
          <a:xfrm>
            <a:off x="0" y="9714738"/>
            <a:ext cx="3447792" cy="51093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16" name="PlaceHolder 6"/>
          <p:cNvSpPr>
            <a:spLocks noGrp="1"/>
          </p:cNvSpPr>
          <p:nvPr>
            <p:ph type="sldNum"/>
          </p:nvPr>
        </p:nvSpPr>
        <p:spPr>
          <a:xfrm>
            <a:off x="4496960" y="9714738"/>
            <a:ext cx="3447792" cy="51093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01766AC-5E4C-4B6C-A14A-924E262D58D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639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01040" y="4473984"/>
            <a:ext cx="5607952" cy="366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6" name="TextShape 3"/>
          <p:cNvSpPr txBox="1"/>
          <p:nvPr/>
        </p:nvSpPr>
        <p:spPr>
          <a:xfrm>
            <a:off x="3971088" y="8830116"/>
            <a:ext cx="3037472" cy="465918"/>
          </a:xfrm>
          <a:prstGeom prst="rect">
            <a:avLst/>
          </a:prstGeom>
          <a:noFill/>
          <a:ln w="0">
            <a:noFill/>
          </a:ln>
        </p:spPr>
        <p:txBody>
          <a:bodyPr lIns="93177" tIns="46589" rIns="93177" bIns="46589" anchor="b">
            <a:noAutofit/>
          </a:bodyPr>
          <a:lstStyle/>
          <a:p>
            <a:pPr algn="r">
              <a:lnSpc>
                <a:spcPct val="100000"/>
              </a:lnSpc>
            </a:pPr>
            <a:fld id="{866733BA-C044-43C6-9E35-9D20AF39DA18}" type="slidenum">
              <a:rPr lang="en-US" sz="1200" spc="-1">
                <a:solidFill>
                  <a:srgbClr val="000000"/>
                </a:solidFill>
              </a:rPr>
              <a:t>5</a:t>
            </a:fld>
            <a:endParaRPr lang="en-US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94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4050" y="2330585"/>
            <a:ext cx="5439379" cy="668438"/>
          </a:xfrm>
        </p:spPr>
        <p:txBody>
          <a:bodyPr anchor="t">
            <a:noAutofit/>
          </a:bodyPr>
          <a:lstStyle>
            <a:lvl1pPr algn="ctr">
              <a:defRPr sz="37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3146603"/>
            <a:ext cx="5439378" cy="253912"/>
          </a:xfrm>
        </p:spPr>
        <p:txBody>
          <a:bodyPr>
            <a:normAutofit/>
          </a:bodyPr>
          <a:lstStyle>
            <a:lvl1pPr marL="0" indent="0" algn="ctr">
              <a:buNone/>
              <a:defRPr sz="1200" spc="22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4572000" y="2193653"/>
            <a:ext cx="0" cy="1641604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25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928578" y="645584"/>
            <a:ext cx="7286844" cy="3852334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23281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4050" y="2330585"/>
            <a:ext cx="5439379" cy="668438"/>
          </a:xfrm>
        </p:spPr>
        <p:txBody>
          <a:bodyPr anchor="t">
            <a:noAutofit/>
          </a:bodyPr>
          <a:lstStyle>
            <a:lvl1pPr algn="ctr">
              <a:defRPr sz="37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3146603"/>
            <a:ext cx="5439378" cy="253912"/>
          </a:xfrm>
        </p:spPr>
        <p:txBody>
          <a:bodyPr>
            <a:normAutofit/>
          </a:bodyPr>
          <a:lstStyle>
            <a:lvl1pPr marL="0" indent="0" algn="ctr">
              <a:buNone/>
              <a:defRPr sz="1200" spc="22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4572000" y="2193653"/>
            <a:ext cx="0" cy="1641604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25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928578" y="645584"/>
            <a:ext cx="7286844" cy="3852334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53293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4050" y="2330585"/>
            <a:ext cx="5439379" cy="668438"/>
          </a:xfrm>
        </p:spPr>
        <p:txBody>
          <a:bodyPr anchor="t">
            <a:noAutofit/>
          </a:bodyPr>
          <a:lstStyle>
            <a:lvl1pPr algn="ctr">
              <a:defRPr sz="37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3146603"/>
            <a:ext cx="5439378" cy="253912"/>
          </a:xfrm>
        </p:spPr>
        <p:txBody>
          <a:bodyPr>
            <a:normAutofit/>
          </a:bodyPr>
          <a:lstStyle>
            <a:lvl1pPr marL="0" indent="0" algn="ctr">
              <a:buNone/>
              <a:defRPr sz="1200" spc="22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4572000" y="2193653"/>
            <a:ext cx="0" cy="1641604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25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928578" y="645584"/>
            <a:ext cx="7286844" cy="385233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96951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3551903"/>
            <a:ext cx="9144000" cy="112532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47" y="3805912"/>
            <a:ext cx="6537960" cy="617303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66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3551903"/>
            <a:ext cx="9144000" cy="112532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47" y="3805912"/>
            <a:ext cx="6537960" cy="617303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0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10010"/>
            <a:ext cx="9144000" cy="412348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84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10010"/>
            <a:ext cx="9144000" cy="412348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0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464400" y="2824200"/>
            <a:ext cx="8199720" cy="18874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Click to edit </a:t>
            </a:r>
            <a:br/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1C32737-5BEA-4F8D-B3A6-7E8128D6761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3/6/2024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AEC1F02-3937-4CF0-9D11-98E0802B502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0000" y="570960"/>
            <a:ext cx="8258760" cy="763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48920" y="1423080"/>
            <a:ext cx="8245800" cy="343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 algn="ctr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Second level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6E79C60-5415-450C-B144-6EF9761C73F5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3/6/2024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07E0E6B-4D55-4D9F-AFEA-CBCAEBCFCC7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2101680" y="443520"/>
            <a:ext cx="6570000" cy="7250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92D050"/>
                </a:solidFill>
                <a:latin typeface="Calibri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2094120" y="1177560"/>
            <a:ext cx="6592320" cy="351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Second level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D512F51-7337-4024-9E77-A0619EEFA92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3/6/2024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7FE80CE-9C76-4894-B989-CF21891A438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36760" y="2297520"/>
            <a:ext cx="4039920" cy="2275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 algn="ctr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–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Fifth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0" y="1825200"/>
            <a:ext cx="4041360" cy="4795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572000" y="2297520"/>
            <a:ext cx="4041360" cy="2275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 algn="ctr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–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Fifth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97ACE04-8544-4133-ADE4-8E63D623960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3/6/2024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33" name="PlaceHolder 8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34" name="PlaceHolder 9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1CEF524-3F23-479A-85B8-5CA2705C964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DBD060E-EDDD-4C22-A9EA-48A46794748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3/6/2024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D444962-3336-4597-B4A8-502D332D64E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kecountyohio.gov/utilities" TargetMode="Externa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92869" y="3471863"/>
            <a:ext cx="3271837" cy="1600200"/>
          </a:xfrm>
          <a:prstGeom prst="rect">
            <a:avLst/>
          </a:prstGeom>
          <a:noFill/>
          <a:ln w="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US" sz="3200" b="0" strike="noStrike" spc="-1" dirty="0">
                <a:solidFill>
                  <a:srgbClr val="FFFFFF"/>
                </a:solidFill>
                <a:latin typeface="Calibri"/>
              </a:rPr>
              <a:t>MICHAEL ZUREN, PhD</a:t>
            </a:r>
            <a:br>
              <a:rPr sz="3200" dirty="0"/>
            </a:br>
            <a:r>
              <a:rPr lang="en-US" sz="4500" b="0" strike="noStrike" spc="-1" dirty="0">
                <a:solidFill>
                  <a:srgbClr val="FFFFFF"/>
                </a:solidFill>
                <a:latin typeface="Calibri"/>
              </a:rPr>
              <a:t>Lake County Treasurer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7756" y="3402569"/>
            <a:ext cx="4050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CHRISTOPHER GALLOWAY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</a:p>
          <a:p>
            <a:r>
              <a:rPr lang="en-US" sz="3200" dirty="0">
                <a:solidFill>
                  <a:schemeClr val="bg1"/>
                </a:solidFill>
              </a:rPr>
              <a:t>Lake County Auditor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8" y="1741469"/>
            <a:ext cx="893683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/>
              </a:rPr>
              <a:t>Star Program : Fair Housing Resource Center</a:t>
            </a:r>
          </a:p>
          <a:p>
            <a:endParaRPr lang="en-US" dirty="0">
              <a:solidFill>
                <a:schemeClr val="bg1"/>
              </a:solidFill>
              <a:latin typeface="Open Sans"/>
            </a:endParaRPr>
          </a:p>
          <a:p>
            <a:r>
              <a:rPr lang="en-US" dirty="0">
                <a:solidFill>
                  <a:schemeClr val="bg1"/>
                </a:solidFill>
                <a:latin typeface="Open Sans"/>
              </a:rPr>
              <a:t>Star, is designed to provide financial assistance and services to prevent individuals from becoming homeless.</a:t>
            </a:r>
          </a:p>
          <a:p>
            <a:endParaRPr lang="en-US" dirty="0">
              <a:solidFill>
                <a:schemeClr val="bg1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/>
              </a:rPr>
              <a:t>FHRC assists clients who have some form of income with 1st months rent and utility deposits to move into a new home.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/>
              </a:rPr>
              <a:t>FHRC also has a senior / disabled subsidy which can provide up to 6 months of subsidized rental payments. </a:t>
            </a:r>
          </a:p>
        </p:txBody>
      </p:sp>
    </p:spTree>
    <p:extLst>
      <p:ext uri="{BB962C8B-B14F-4D97-AF65-F5344CB8AC3E}">
        <p14:creationId xmlns:p14="http://schemas.microsoft.com/office/powerpoint/2010/main" val="350049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2101680" y="44352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000" b="1" strike="noStrike" spc="-1" dirty="0">
                <a:solidFill>
                  <a:srgbClr val="FFFFFF"/>
                </a:solidFill>
                <a:latin typeface="Calibri"/>
              </a:rPr>
              <a:t>Other Programs of Interest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4525" y="1235870"/>
            <a:ext cx="6950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Spouses of Public Service Officers Killed in the Line of Duty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Applicant must be the surviving spouse and will be entitled to a reduction in property taxes under this exemption for the tax year in which the public service officer dies through the tax year in which the surviving spouse dies or remarries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2875403"/>
            <a:ext cx="3473946" cy="20774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2101680" y="44352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4000" lnSpcReduction="20000"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>
                <a:solidFill>
                  <a:srgbClr val="81D41A"/>
                </a:solidFill>
                <a:latin typeface="Calibri Light"/>
              </a:rPr>
              <a:t>Did you move or refinance in the last year?</a:t>
            </a:r>
            <a:endParaRPr lang="en-US" sz="4400" b="1" strike="noStrike" spc="-1" dirty="0">
              <a:solidFill>
                <a:srgbClr val="81D41A"/>
              </a:solid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2101680" y="1168560"/>
            <a:ext cx="6592320" cy="3510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en-US" sz="2800" b="0" strike="noStrike" spc="-1" dirty="0">
              <a:solidFill>
                <a:srgbClr val="FFFFFF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FFFFFF"/>
                </a:solidFill>
                <a:latin typeface="Calibri"/>
              </a:rPr>
              <a:t>If you do not receive a real estate tax bill by FEBRUARY 1</a:t>
            </a:r>
            <a:r>
              <a:rPr lang="en-US" sz="2800" b="0" strike="noStrike" spc="-1" baseline="30000" dirty="0">
                <a:solidFill>
                  <a:srgbClr val="FFFFFF"/>
                </a:solidFill>
                <a:latin typeface="Calibri"/>
              </a:rPr>
              <a:t>ST</a:t>
            </a:r>
            <a:r>
              <a:rPr lang="en-US" sz="28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spc="-1" dirty="0">
                <a:solidFill>
                  <a:srgbClr val="FFFFFF"/>
                </a:solidFill>
                <a:latin typeface="Calibri"/>
              </a:rPr>
              <a:t>and JULY 1</a:t>
            </a:r>
            <a:r>
              <a:rPr lang="en-US" sz="2800" spc="-1" baseline="30000" dirty="0">
                <a:solidFill>
                  <a:srgbClr val="FFFFFF"/>
                </a:solidFill>
                <a:latin typeface="Calibri"/>
              </a:rPr>
              <a:t>ST</a:t>
            </a:r>
            <a:r>
              <a:rPr lang="en-US" sz="2800" spc="-1" dirty="0">
                <a:solidFill>
                  <a:srgbClr val="FFFFFF"/>
                </a:solidFill>
                <a:latin typeface="Calibri"/>
              </a:rPr>
              <a:t> of</a:t>
            </a:r>
            <a:r>
              <a:rPr lang="en-US" sz="2800" b="0" strike="noStrike" spc="-1" dirty="0">
                <a:solidFill>
                  <a:srgbClr val="FFFFFF"/>
                </a:solidFill>
                <a:latin typeface="Calibri"/>
              </a:rPr>
              <a:t> each year, please contact the Treasurer’s office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82" y="3488589"/>
            <a:ext cx="1190692" cy="11906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888200" y="45720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800" b="1" u="sng" strike="noStrike" spc="-1" dirty="0">
                <a:solidFill>
                  <a:srgbClr val="FFFFFF"/>
                </a:solidFill>
                <a:latin typeface="Calibri"/>
              </a:rPr>
              <a:t>UPDATE OR CHANGE YOUR ADDRESS</a:t>
            </a:r>
            <a:endParaRPr lang="en-US" sz="2800" b="1" u="sng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2287080" y="1246846"/>
            <a:ext cx="5772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800" b="0" strike="noStrike" spc="-1" dirty="0">
                <a:solidFill>
                  <a:srgbClr val="FFFFFF"/>
                </a:solidFill>
                <a:latin typeface="Arial"/>
              </a:rPr>
              <a:t>Please send letter or </a:t>
            </a:r>
            <a:r>
              <a:rPr lang="en-US" spc="-1" dirty="0">
                <a:solidFill>
                  <a:srgbClr val="FFFFFF"/>
                </a:solidFill>
                <a:latin typeface="Calibri"/>
              </a:rPr>
              <a:t>E-mail, </a:t>
            </a:r>
            <a:r>
              <a:rPr lang="en-US" sz="1800" b="0" strike="noStrike" spc="-1" dirty="0">
                <a:solidFill>
                  <a:srgbClr val="FFFFFF"/>
                </a:solidFill>
                <a:latin typeface="Arial"/>
              </a:rPr>
              <a:t>to update mailing address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2369142" y="1657772"/>
            <a:ext cx="5772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sz="1800" b="0" strike="noStrike" spc="-1" dirty="0">
                <a:solidFill>
                  <a:srgbClr val="FFFFFF"/>
                </a:solidFill>
                <a:latin typeface="Arial"/>
              </a:rPr>
              <a:t>Michael Zuren, PhD</a:t>
            </a:r>
          </a:p>
          <a:p>
            <a:pPr algn="ctr"/>
            <a:r>
              <a:rPr lang="en-US" sz="1800" b="0" strike="noStrike" spc="-1" dirty="0">
                <a:solidFill>
                  <a:srgbClr val="FFFFFF"/>
                </a:solidFill>
                <a:latin typeface="Arial"/>
              </a:rPr>
              <a:t> Lake County Treasurer</a:t>
            </a:r>
          </a:p>
          <a:p>
            <a:pPr algn="ctr"/>
            <a:r>
              <a:rPr lang="en-US" spc="-1" dirty="0">
                <a:solidFill>
                  <a:srgbClr val="FFFFFF"/>
                </a:solidFill>
                <a:latin typeface="Arial"/>
              </a:rPr>
              <a:t>105 Main St  PO Box 490</a:t>
            </a:r>
          </a:p>
          <a:p>
            <a:pPr algn="ctr"/>
            <a:r>
              <a:rPr lang="en-US" sz="1800" b="0" strike="noStrike" spc="-1" dirty="0">
                <a:solidFill>
                  <a:srgbClr val="FFFFFF"/>
                </a:solidFill>
                <a:latin typeface="Arial"/>
              </a:rPr>
              <a:t>Painesville, OH 44077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2369142" y="2955562"/>
            <a:ext cx="5772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sz="3000" b="0" strike="noStrike" spc="-1" dirty="0">
                <a:solidFill>
                  <a:srgbClr val="FFFFFF"/>
                </a:solidFill>
                <a:latin typeface="Arial"/>
              </a:rPr>
              <a:t>Treasurer@lakecountyohio.gov</a:t>
            </a:r>
            <a:endParaRPr lang="en-US" sz="30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27" y="3442536"/>
            <a:ext cx="1631288" cy="16216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0320" y="1799303"/>
            <a:ext cx="8844108" cy="528729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 dirty="0">
                <a:solidFill>
                  <a:srgbClr val="FFFFFF"/>
                </a:solidFill>
                <a:latin typeface="Calibri"/>
              </a:rPr>
              <a:t>Drive Thru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rgbClr val="FFFFFF"/>
                </a:solidFill>
                <a:latin typeface="Calibri"/>
              </a:rPr>
              <a:t>FIRST HALF COLLECTION end of JANUARY – due date in FEBRUARY 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rgbClr val="FFFFFF"/>
                </a:solidFill>
                <a:latin typeface="Calibri"/>
              </a:rPr>
              <a:t>SECOND HALF COLLECTION end of JUNE – due date in JULY 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u="sng" spc="-1" dirty="0">
                <a:solidFill>
                  <a:srgbClr val="FFFFFF"/>
                </a:solidFill>
                <a:latin typeface="Calibri"/>
              </a:rPr>
              <a:t>Auto Pay</a:t>
            </a:r>
            <a:r>
              <a:rPr lang="en-US" spc="-1" dirty="0">
                <a:solidFill>
                  <a:srgbClr val="FFFFFF"/>
                </a:solidFill>
                <a:latin typeface="Calibri"/>
              </a:rPr>
              <a:t>  (form located on Lake County Ohio Treasurer’s website)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 dirty="0">
                <a:solidFill>
                  <a:srgbClr val="FFFFFF"/>
                </a:solidFill>
                <a:uFillTx/>
                <a:latin typeface="Calibri"/>
              </a:rPr>
              <a:t>Credit Card</a:t>
            </a:r>
            <a:r>
              <a:rPr lang="en-US" sz="1800" b="0" strike="noStrike" spc="-1" dirty="0">
                <a:solidFill>
                  <a:srgbClr val="FFFFFF"/>
                </a:solidFill>
                <a:latin typeface="Calibri"/>
              </a:rPr>
              <a:t> (2.5% fee) or </a:t>
            </a:r>
            <a:r>
              <a:rPr lang="en-US" sz="1800" b="0" u="sng" strike="noStrike" spc="-1" dirty="0">
                <a:solidFill>
                  <a:srgbClr val="FFFFFF"/>
                </a:solidFill>
                <a:latin typeface="Calibri"/>
              </a:rPr>
              <a:t>Debit Card</a:t>
            </a:r>
            <a:r>
              <a:rPr lang="en-US" sz="1800" b="0" strike="noStrike" spc="-1" dirty="0">
                <a:solidFill>
                  <a:srgbClr val="FFFFFF"/>
                </a:solidFill>
                <a:latin typeface="Calibri"/>
              </a:rPr>
              <a:t> (1 % fee)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 dirty="0">
                <a:solidFill>
                  <a:srgbClr val="FFFFFF"/>
                </a:solidFill>
                <a:uFillTx/>
                <a:latin typeface="Calibri"/>
              </a:rPr>
              <a:t>E-Check</a:t>
            </a:r>
            <a:r>
              <a:rPr lang="en-US" sz="1800" b="0" strike="noStrike" spc="-1" dirty="0">
                <a:solidFill>
                  <a:srgbClr val="FFFFFF"/>
                </a:solidFill>
                <a:latin typeface="Calibri"/>
              </a:rPr>
              <a:t> ($1.50 fee applies if under $10,000)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 dirty="0">
                <a:solidFill>
                  <a:srgbClr val="FFFFFF"/>
                </a:solidFill>
                <a:uFillTx/>
                <a:latin typeface="Calibri"/>
              </a:rPr>
              <a:t>Mail</a:t>
            </a:r>
            <a:r>
              <a:rPr lang="en-US" sz="1800" b="0" strike="noStrike" spc="-1" dirty="0">
                <a:solidFill>
                  <a:srgbClr val="FFFFFF"/>
                </a:solidFill>
                <a:uFillTx/>
                <a:latin typeface="Calibri"/>
              </a:rPr>
              <a:t>  (postmark accepted)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FFFFFF"/>
                </a:solidFill>
                <a:latin typeface="Calibri"/>
              </a:rPr>
              <a:t>Drop Box (no cash please)</a:t>
            </a:r>
            <a:endParaRPr lang="en-US" sz="1800" b="0" strike="noStrike" spc="-1" dirty="0">
              <a:solidFill>
                <a:srgbClr val="FFFFFF"/>
              </a:solidFill>
              <a:uFillTx/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FFFFFF"/>
                </a:solidFill>
                <a:latin typeface="Calibri"/>
              </a:rPr>
              <a:t>In Person</a:t>
            </a:r>
            <a:endParaRPr lang="en-US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957388" y="1157287"/>
            <a:ext cx="5455114" cy="6420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u="sng" strike="noStrike" spc="-1" dirty="0">
                <a:solidFill>
                  <a:srgbClr val="FFFFFF"/>
                </a:solidFill>
                <a:latin typeface="Calibri"/>
              </a:rPr>
              <a:t>PAYMENT OPTIONS</a:t>
            </a:r>
            <a:endParaRPr lang="en-US" sz="4400" b="1" u="sng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"/>
          <p:cNvPicPr/>
          <p:nvPr/>
        </p:nvPicPr>
        <p:blipFill>
          <a:blip r:embed="rId2"/>
          <a:stretch/>
        </p:blipFill>
        <p:spPr>
          <a:xfrm>
            <a:off x="457200" y="685800"/>
            <a:ext cx="8001000" cy="4102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86169" y="1607344"/>
            <a:ext cx="9123480" cy="319208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If you have any questions concerning the Treasurer’s Office please do not hesitate to call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 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(440) 350-2516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2000" b="1" strike="noStrike" spc="-1" dirty="0">
              <a:solidFill>
                <a:srgbClr val="FFFFFF"/>
              </a:solidFill>
              <a:latin typeface="Calibri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FAX (440) 350-2623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, send </a:t>
            </a:r>
            <a:r>
              <a:rPr lang="en-US" sz="2000" b="0" strike="noStrike" spc="-1" dirty="0">
                <a:solidFill>
                  <a:srgbClr val="FFFFFF"/>
                </a:solidFill>
                <a:uFillTx/>
                <a:latin typeface="Calibri"/>
              </a:rPr>
              <a:t>E-mail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 or visit us personally at the County Administration Building (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105 Main St, Painesville, Ohio 44077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) </a:t>
            </a:r>
          </a:p>
          <a:p>
            <a:br>
              <a:rPr sz="2400" dirty="0"/>
            </a:br>
            <a:r>
              <a:rPr lang="en-US" sz="2800" b="0" strike="noStrike" spc="-1" dirty="0">
                <a:solidFill>
                  <a:srgbClr val="FFFFFF"/>
                </a:solidFill>
                <a:latin typeface="Calibri"/>
              </a:rPr>
              <a:t>Hours:  Open Monday – Friday 8:00 AM – 4:30 PM</a:t>
            </a:r>
            <a:endParaRPr lang="en-US" sz="28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800" b="0" strike="noStrike" spc="-1" dirty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800" spc="-1" dirty="0">
                <a:solidFill>
                  <a:srgbClr val="FFFFFF"/>
                </a:solidFill>
                <a:latin typeface="Calibri"/>
              </a:rPr>
              <a:t>Drive thru o</a:t>
            </a:r>
            <a:r>
              <a:rPr lang="en-US" sz="2800" b="0" strike="noStrike" spc="-1" dirty="0">
                <a:solidFill>
                  <a:srgbClr val="FFFFFF"/>
                </a:solidFill>
                <a:latin typeface="Calibri"/>
              </a:rPr>
              <a:t>pen on select Saturdays during collection season)</a:t>
            </a:r>
            <a:endParaRPr lang="en-US" sz="28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973" y="661062"/>
            <a:ext cx="7096540" cy="1485791"/>
          </a:xfrm>
        </p:spPr>
        <p:txBody>
          <a:bodyPr/>
          <a:lstStyle/>
          <a:p>
            <a:r>
              <a:rPr lang="en-US" sz="5400" dirty="0"/>
              <a:t>FINANCIAL TIPS FOR SENIOR CITIZENS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31" y="2146852"/>
            <a:ext cx="3546422" cy="234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2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90" y="981657"/>
            <a:ext cx="7185992" cy="3661779"/>
          </a:xfrm>
        </p:spPr>
        <p:txBody>
          <a:bodyPr/>
          <a:lstStyle/>
          <a:p>
            <a:r>
              <a:rPr lang="en-US" sz="3600" dirty="0"/>
              <a:t>Budget Closely and Track Expenses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Never Stop Learning About Finances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Automate Your Finances</a:t>
            </a:r>
          </a:p>
        </p:txBody>
      </p:sp>
    </p:spTree>
    <p:extLst>
      <p:ext uri="{BB962C8B-B14F-4D97-AF65-F5344CB8AC3E}">
        <p14:creationId xmlns:p14="http://schemas.microsoft.com/office/powerpoint/2010/main" val="161153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065" y="109189"/>
            <a:ext cx="7223264" cy="668438"/>
          </a:xfrm>
        </p:spPr>
        <p:txBody>
          <a:bodyPr/>
          <a:lstStyle/>
          <a:p>
            <a:r>
              <a:rPr lang="en-US" dirty="0"/>
              <a:t>REIN IN THE GENEROSITY</a:t>
            </a:r>
            <a:br>
              <a:rPr lang="en-US" dirty="0"/>
            </a:br>
            <a:r>
              <a:rPr lang="en-US" b="0" dirty="0"/>
              <a:t>Prioritize on protecting your own financial well-being first and then look at how you can help family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7" y="2251700"/>
            <a:ext cx="3935896" cy="2622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71" y="2251700"/>
            <a:ext cx="4004642" cy="26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4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28040" y="280800"/>
            <a:ext cx="8258760" cy="5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 Light"/>
              </a:rPr>
              <a:t>Treasurer’s Office Functions</a:t>
            </a:r>
            <a:endParaRPr lang="en-US" sz="4400" b="0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998066" y="1987648"/>
            <a:ext cx="8245800" cy="3155852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Responsible for safeguarding all County funds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Cash Manager for all funds received and deposited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Serves as County’s Chief Investment Officer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Administrator of sophisticated delinquent tax collection programs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Maintains tax escrow and prepay accounts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3548" cy="3163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48" y="-10418"/>
            <a:ext cx="4231585" cy="317368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5984" y="3523281"/>
            <a:ext cx="7827065" cy="668438"/>
          </a:xfrm>
        </p:spPr>
        <p:txBody>
          <a:bodyPr/>
          <a:lstStyle/>
          <a:p>
            <a:r>
              <a:rPr lang="en-US" sz="3600" dirty="0"/>
              <a:t>KEEP A CLOSE EYE ON CREDIT</a:t>
            </a:r>
          </a:p>
        </p:txBody>
      </p:sp>
    </p:spTree>
    <p:extLst>
      <p:ext uri="{BB962C8B-B14F-4D97-AF65-F5344CB8AC3E}">
        <p14:creationId xmlns:p14="http://schemas.microsoft.com/office/powerpoint/2010/main" val="3463643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409" y="0"/>
            <a:ext cx="7185990" cy="668438"/>
          </a:xfrm>
        </p:spPr>
        <p:txBody>
          <a:bodyPr/>
          <a:lstStyle/>
          <a:p>
            <a:r>
              <a:rPr lang="en-US" sz="4950" dirty="0"/>
              <a:t>Avoid Keeping Large Amounts of Cash At Home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7602"/>
            <a:ext cx="9143999" cy="26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4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382" y="2376554"/>
            <a:ext cx="7866510" cy="668438"/>
          </a:xfrm>
        </p:spPr>
        <p:txBody>
          <a:bodyPr/>
          <a:lstStyle/>
          <a:p>
            <a:r>
              <a:rPr lang="en-US" sz="4000" dirty="0"/>
              <a:t>Set Up a Power of Attorney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61612" y="3146603"/>
            <a:ext cx="7230716" cy="1065104"/>
          </a:xfrm>
        </p:spPr>
        <p:txBody>
          <a:bodyPr>
            <a:noAutofit/>
          </a:bodyPr>
          <a:lstStyle/>
          <a:p>
            <a:r>
              <a:rPr lang="en-US" sz="2400" dirty="0"/>
              <a:t>This allows a family member to manage all of your financial affairs on your behalf if you’re unable to do so yourself</a:t>
            </a:r>
            <a:r>
              <a:rPr lang="en-US" sz="27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21" y="737981"/>
            <a:ext cx="3407095" cy="17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3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291" y="847170"/>
            <a:ext cx="7282897" cy="668438"/>
          </a:xfrm>
        </p:spPr>
        <p:txBody>
          <a:bodyPr/>
          <a:lstStyle/>
          <a:p>
            <a:r>
              <a:rPr lang="en-US" u="sng" dirty="0"/>
              <a:t>Consider a Medical Plan</a:t>
            </a:r>
            <a:br>
              <a:rPr lang="en-US" dirty="0"/>
            </a:br>
            <a:r>
              <a:rPr lang="en-US" dirty="0"/>
              <a:t>Medicare improvement plans tailored for seniors can bring out of pocket costs down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84" y="2951922"/>
            <a:ext cx="3544708" cy="21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17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793" y="0"/>
            <a:ext cx="7156173" cy="635994"/>
          </a:xfrm>
        </p:spPr>
        <p:txBody>
          <a:bodyPr/>
          <a:lstStyle/>
          <a:p>
            <a:r>
              <a:rPr lang="en-US" sz="5400" dirty="0"/>
              <a:t>Make a Will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15" y="698169"/>
            <a:ext cx="5657850" cy="37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69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090" y="3805912"/>
            <a:ext cx="9019761" cy="61730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IMPORTANT QUESTIONS &amp; DOCUMENTS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390" y="1261338"/>
            <a:ext cx="9076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en-US" sz="3000" dirty="0">
              <a:solidFill>
                <a:srgbClr val="000000"/>
              </a:solidFill>
              <a:latin typeface="Gotham SSm A"/>
            </a:endParaRPr>
          </a:p>
          <a:p>
            <a:pPr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  <a:latin typeface="Gotham SSm A"/>
              </a:rPr>
              <a:t>Do you have other important documents in place, including a living will and power of attorney? If so, where are copies of the documents stored?</a:t>
            </a:r>
          </a:p>
          <a:p>
            <a:endParaRPr lang="en-US" sz="2400" dirty="0">
              <a:solidFill>
                <a:srgbClr val="000000"/>
              </a:solidFill>
              <a:latin typeface="Gotham SSm A"/>
            </a:endParaRPr>
          </a:p>
        </p:txBody>
      </p:sp>
    </p:spTree>
    <p:extLst>
      <p:ext uri="{BB962C8B-B14F-4D97-AF65-F5344CB8AC3E}">
        <p14:creationId xmlns:p14="http://schemas.microsoft.com/office/powerpoint/2010/main" val="4042611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090" y="3805912"/>
            <a:ext cx="9019761" cy="61730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IMPORTANT QUESTIONS &amp; DOCUMENTS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45" y="1322598"/>
            <a:ext cx="9076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en-US" sz="3000" dirty="0">
              <a:solidFill>
                <a:srgbClr val="000000"/>
              </a:solidFill>
              <a:latin typeface="Gotham SSm A"/>
            </a:endParaRPr>
          </a:p>
          <a:p>
            <a:r>
              <a:rPr lang="en-US" sz="3000" dirty="0">
                <a:solidFill>
                  <a:schemeClr val="bg1"/>
                </a:solidFill>
                <a:latin typeface="Gotham SSm A"/>
              </a:rPr>
              <a:t>2. Have you created a will? Did you use an attorney? Who is named as executor? Where can someone find a copy of the will?</a:t>
            </a:r>
          </a:p>
          <a:p>
            <a:endParaRPr lang="en-US" sz="2400" dirty="0">
              <a:solidFill>
                <a:srgbClr val="000000"/>
              </a:solidFill>
              <a:latin typeface="Gotham SSm A"/>
            </a:endParaRPr>
          </a:p>
        </p:txBody>
      </p:sp>
    </p:spTree>
    <p:extLst>
      <p:ext uri="{BB962C8B-B14F-4D97-AF65-F5344CB8AC3E}">
        <p14:creationId xmlns:p14="http://schemas.microsoft.com/office/powerpoint/2010/main" val="1290013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SAFE DEPOSIT BOX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91" y="720285"/>
            <a:ext cx="36125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otham SSm A"/>
              </a:rPr>
              <a:t>3. Do you have a safe deposit box? Which bank is it at and where do you keep the key? Do you have a list of what you store in it?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31" y="504132"/>
            <a:ext cx="3554483" cy="26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95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452" y="3682448"/>
            <a:ext cx="9091820" cy="82276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IMPORTANT QUESTIONS &amp;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939" y="1524416"/>
            <a:ext cx="893279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4. Where do you store your Medicare or Medicare replacement insurance                  card? Do you have gap insurance or a secondary insurance policy?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557213" indent="-557213">
              <a:buAutoNum type="arabicPeriod" startAt="5"/>
            </a:pPr>
            <a:endParaRPr lang="en-US" b="1" dirty="0">
              <a:solidFill>
                <a:schemeClr val="bg1"/>
              </a:solidFill>
            </a:endParaRPr>
          </a:p>
          <a:p>
            <a:pPr marL="557213" indent="-557213">
              <a:buAutoNum type="arabicPeriod" startAt="6"/>
            </a:pPr>
            <a:endParaRPr lang="en-US" sz="2850" b="1" dirty="0"/>
          </a:p>
        </p:txBody>
      </p:sp>
    </p:spTree>
    <p:extLst>
      <p:ext uri="{BB962C8B-B14F-4D97-AF65-F5344CB8AC3E}">
        <p14:creationId xmlns:p14="http://schemas.microsoft.com/office/powerpoint/2010/main" val="3609021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452" y="3682448"/>
            <a:ext cx="9091820" cy="82276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IMPORTANT QUESTIONS &amp;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365" y="1474409"/>
            <a:ext cx="893279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pPr marL="557213" indent="-557213">
              <a:buAutoNum type="arabicPeriod" startAt="5"/>
            </a:pPr>
            <a:r>
              <a:rPr lang="en-US" sz="2400" b="1" dirty="0">
                <a:solidFill>
                  <a:schemeClr val="bg1"/>
                </a:solidFill>
              </a:rPr>
              <a:t>Where do you keep your social security card?</a:t>
            </a:r>
          </a:p>
          <a:p>
            <a:pPr marL="557213" indent="-557213">
              <a:buAutoNum type="arabicPeriod" startAt="5"/>
            </a:pPr>
            <a:endParaRPr lang="en-US" sz="2400" b="1" dirty="0">
              <a:solidFill>
                <a:schemeClr val="bg1"/>
              </a:solidFill>
            </a:endParaRPr>
          </a:p>
          <a:p>
            <a:pPr marL="557213" indent="-557213">
              <a:buAutoNum type="arabicPeriod" startAt="5"/>
            </a:pPr>
            <a:r>
              <a:rPr lang="en-US" sz="2400" b="1" dirty="0">
                <a:solidFill>
                  <a:schemeClr val="bg1"/>
                </a:solidFill>
              </a:rPr>
              <a:t>Do you have a life insurance or long-term care insurance policy? Where are those documents?</a:t>
            </a:r>
          </a:p>
          <a:p>
            <a:pPr marL="557213" indent="-557213">
              <a:buAutoNum type="arabicPeriod" startAt="6"/>
            </a:pPr>
            <a:endParaRPr lang="en-US" sz="2850" b="1" dirty="0"/>
          </a:p>
        </p:txBody>
      </p:sp>
    </p:spTree>
    <p:extLst>
      <p:ext uri="{BB962C8B-B14F-4D97-AF65-F5344CB8AC3E}">
        <p14:creationId xmlns:p14="http://schemas.microsoft.com/office/powerpoint/2010/main" val="197786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327073" y="721902"/>
            <a:ext cx="8093160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 Light"/>
              </a:rPr>
              <a:t>Programs for Seniors</a:t>
            </a:r>
            <a:endParaRPr lang="en-US" sz="4400" b="1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110050" y="902786"/>
            <a:ext cx="9144000" cy="3172626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FFFFFF"/>
                </a:solidFill>
                <a:latin typeface="Calibri"/>
              </a:rPr>
              <a:t>Homestead Exemption Qualifications</a:t>
            </a: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FFFFFF"/>
                </a:solidFill>
                <a:latin typeface="Calibri"/>
              </a:rPr>
              <a:t>Must be 65 or older </a:t>
            </a:r>
            <a:r>
              <a:rPr lang="en-US" sz="1600" b="1" u="sng" strike="noStrike" spc="-1" dirty="0">
                <a:solidFill>
                  <a:srgbClr val="FFFFFF"/>
                </a:solidFill>
                <a:latin typeface="Calibri"/>
              </a:rPr>
              <a:t>or</a:t>
            </a:r>
            <a:r>
              <a:rPr lang="en-US" sz="1600" b="1" strike="noStrike" spc="-1" dirty="0">
                <a:solidFill>
                  <a:srgbClr val="FFFFFF"/>
                </a:solidFill>
                <a:latin typeface="Calibri"/>
              </a:rPr>
              <a:t> totally disabled</a:t>
            </a: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latin typeface="Calibri"/>
              </a:rPr>
              <a:t>You must own your home on January 1</a:t>
            </a:r>
            <a:r>
              <a:rPr lang="en-US" sz="1600" b="1" spc="-1" baseline="30000" dirty="0">
                <a:solidFill>
                  <a:srgbClr val="FFFFFF"/>
                </a:solidFill>
                <a:latin typeface="Calibri"/>
              </a:rPr>
              <a:t>st</a:t>
            </a:r>
            <a:r>
              <a:rPr lang="en-US" sz="1600" b="1" spc="-1" dirty="0">
                <a:solidFill>
                  <a:srgbClr val="FFFFFF"/>
                </a:solidFill>
                <a:latin typeface="Calibri"/>
              </a:rPr>
              <a:t> in the year you are applying for the homestead exemption</a:t>
            </a: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latin typeface="Calibri"/>
              </a:rPr>
              <a:t>If house is in a Trust or Life Estate, copy of trust is required</a:t>
            </a:r>
            <a:endParaRPr lang="en-US" sz="1600" b="1" strike="noStrike" spc="-1" dirty="0">
              <a:solidFill>
                <a:srgbClr val="FFFFFF"/>
              </a:solidFill>
              <a:latin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FFFFFF"/>
                </a:solidFill>
                <a:latin typeface="Calibri"/>
              </a:rPr>
              <a:t>Must be your primary Residence</a:t>
            </a: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FFFFFF"/>
                </a:solidFill>
                <a:latin typeface="Calibri"/>
              </a:rPr>
              <a:t>Income limitations $36,100 (2023) to qualify based on the Modified Adjusted Gross Income (located on line 3 of the State Income Tax Return plus line 11 of the Ohio Schedule A)</a:t>
            </a: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FFFFFF"/>
                </a:solidFill>
                <a:latin typeface="Calibri"/>
              </a:rPr>
              <a:t>If you do not file a State Tax Return, proof of age is required with completed exemption application</a:t>
            </a:r>
          </a:p>
        </p:txBody>
      </p:sp>
      <p:sp>
        <p:nvSpPr>
          <p:cNvPr id="4" name="TextShape 1"/>
          <p:cNvSpPr txBox="1"/>
          <p:nvPr/>
        </p:nvSpPr>
        <p:spPr>
          <a:xfrm>
            <a:off x="110050" y="4451745"/>
            <a:ext cx="8610601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</a:pPr>
            <a:r>
              <a:rPr lang="en-US" sz="3400" spc="-1" dirty="0">
                <a:solidFill>
                  <a:srgbClr val="FFFFFF"/>
                </a:solidFill>
                <a:latin typeface="Calibri"/>
              </a:rPr>
              <a:t>If qualified, Law Exempts the first $25,000 of value</a:t>
            </a:r>
          </a:p>
          <a:p>
            <a:pPr algn="ctr">
              <a:lnSpc>
                <a:spcPct val="90000"/>
              </a:lnSpc>
            </a:pPr>
            <a:endParaRPr lang="en-US" sz="4400" b="1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5" y="164306"/>
            <a:ext cx="887253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oboto"/>
              </a:rPr>
              <a:t>What is the average cost of long term care (without) insurance?</a:t>
            </a:r>
          </a:p>
          <a:p>
            <a:pPr fontAlgn="t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Roboto"/>
            </a:endParaRPr>
          </a:p>
          <a:p>
            <a:pPr marL="342900" indent="-342900" fontAlgn="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Roboto"/>
              </a:rPr>
              <a:t>The median annual cost of a nursing home depends on where you live. In the U.S. the cost ranges from $85,800 per year to as high as $150,000 or more per year in some states.</a:t>
            </a:r>
          </a:p>
          <a:p>
            <a:pPr marL="342900" indent="-342900" fontAlgn="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Roboto"/>
            </a:endParaRPr>
          </a:p>
          <a:p>
            <a:pPr marL="342900" indent="-342900" fontAlgn="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Roboto"/>
              </a:rPr>
              <a:t>Average cost of nursing home is around $105,850/year.</a:t>
            </a:r>
          </a:p>
          <a:p>
            <a:pPr marL="342900" indent="-342900" fontAlgn="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Roboto"/>
            </a:endParaRPr>
          </a:p>
          <a:p>
            <a:pPr marL="342900" indent="-342900" fontAlgn="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Roboto"/>
              </a:rPr>
              <a:t>This translates to monthly costs of $8,820.</a:t>
            </a:r>
            <a:endParaRPr lang="en-US" sz="2400" b="0" i="0" dirty="0">
              <a:solidFill>
                <a:schemeClr val="bg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22774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729" y="135731"/>
            <a:ext cx="895826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Roboto"/>
              </a:rPr>
              <a:t>TRUSTS</a:t>
            </a:r>
          </a:p>
          <a:p>
            <a:endParaRPr lang="en-US" dirty="0">
              <a:solidFill>
                <a:schemeClr val="bg1"/>
              </a:solidFill>
              <a:latin typeface="Roboto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Roboto"/>
              </a:rPr>
              <a:t>If you have enough assets, you may want to speak to an attorney about a trust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latin typeface="Roboto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Roboto"/>
              </a:rPr>
              <a:t>Trusts are often used in nursing home planning as well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latin typeface="Roboto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Roboto"/>
              </a:rPr>
              <a:t>Trusts are highly versatile instruments, which can be used for a wide variety of purposes to achieve specific goals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35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776" y="120512"/>
            <a:ext cx="90793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10. Do you have a mortgage on your home or do you own it outright?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If it is paid off, where is the deed stored? What agency do you use for homeowner’s insurance?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31" y="2552650"/>
            <a:ext cx="3802492" cy="2362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4" y="2535877"/>
            <a:ext cx="3172094" cy="23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49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368" y="257176"/>
            <a:ext cx="39508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11. If you still drive, do you have a car?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Do you have a car payment? If not, where is the title stored?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Who is your insurance provider?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33" y="797615"/>
            <a:ext cx="6202017" cy="31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21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3" y="134644"/>
            <a:ext cx="88334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12. What bills do you have each month? Are you set up on </a:t>
            </a:r>
            <a:r>
              <a:rPr lang="en-US" sz="2800" b="1" dirty="0" err="1">
                <a:solidFill>
                  <a:schemeClr val="bg1"/>
                </a:solidFill>
              </a:rPr>
              <a:t>autopay</a:t>
            </a:r>
            <a:r>
              <a:rPr lang="en-US" sz="2800" b="1" dirty="0">
                <a:solidFill>
                  <a:schemeClr val="bg1"/>
                </a:solidFill>
              </a:rPr>
              <a:t>, or will someone need access to your checkbook to write checks?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13. Do you have a list of all your financial holdings including stocks, bonds, and other assets? Where is it kept?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56" y="3319158"/>
            <a:ext cx="5956025" cy="15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63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732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THE SECURE 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147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RMD CHANGES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6675" y="41730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(RMDs) Required Minimum Distributions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825" y="104057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SECURE Act of 2019 changed the age at which RMDs begin from 70½ to 72. </a:t>
            </a:r>
            <a:r>
              <a:rPr lang="en-US" sz="2400" b="1" dirty="0"/>
              <a:t>Secure 2.0 increases the age at which RMDs begin to age 73 for those individuals who turn 72 on or after January 1, 2023</a:t>
            </a:r>
            <a:r>
              <a:rPr lang="en-US" sz="2400" dirty="0"/>
              <a:t>. Notably, an individual who attains age 72 in 2023 is not required to take an RMD for 2023.</a:t>
            </a:r>
          </a:p>
        </p:txBody>
      </p:sp>
    </p:spTree>
    <p:extLst>
      <p:ext uri="{BB962C8B-B14F-4D97-AF65-F5344CB8AC3E}">
        <p14:creationId xmlns:p14="http://schemas.microsoft.com/office/powerpoint/2010/main" val="3276655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23950"/>
            <a:ext cx="8572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Inheritance and RMD’s</a:t>
            </a:r>
          </a:p>
        </p:txBody>
      </p:sp>
    </p:spTree>
    <p:extLst>
      <p:ext uri="{BB962C8B-B14F-4D97-AF65-F5344CB8AC3E}">
        <p14:creationId xmlns:p14="http://schemas.microsoft.com/office/powerpoint/2010/main" val="3106459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52" y="4036084"/>
            <a:ext cx="8093160" cy="763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Your Personal Monthly Budget</a:t>
            </a:r>
          </a:p>
        </p:txBody>
      </p:sp>
    </p:spTree>
    <p:extLst>
      <p:ext uri="{BB962C8B-B14F-4D97-AF65-F5344CB8AC3E}">
        <p14:creationId xmlns:p14="http://schemas.microsoft.com/office/powerpoint/2010/main" val="1575450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07" y="50800"/>
            <a:ext cx="5118356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89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23" y="0"/>
            <a:ext cx="50721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6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12" y="1926820"/>
            <a:ext cx="2700173" cy="239709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Homestead discount at current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1B78B-FD12-4817-BDDA-DE560FB56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99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26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/>
          </p:nvPr>
        </p:nvSpPr>
        <p:spPr>
          <a:xfrm>
            <a:off x="171450" y="2614478"/>
            <a:ext cx="9022556" cy="3539160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40590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1810042" y="1536024"/>
            <a:ext cx="5151960" cy="65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4400" b="0" u="sng" strike="noStrike" spc="-1" dirty="0">
                <a:solidFill>
                  <a:srgbClr val="FFFFFF"/>
                </a:solidFill>
                <a:uFillTx/>
                <a:latin typeface="Calibri Light"/>
              </a:rPr>
              <a:t>Programs for Veterans</a:t>
            </a:r>
            <a:endParaRPr lang="en-US" sz="4400" b="0" u="sng" strike="noStrike" spc="-1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205513" y="2447778"/>
            <a:ext cx="10515240" cy="2203939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Calibri"/>
              </a:rPr>
              <a:t>Disabled Veterans and Surviving Spouses Program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Calibri"/>
              </a:rPr>
              <a:t>Must be 100% disabled for the year applying for exemption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Calibri"/>
              </a:rPr>
              <a:t>VA disabled Veterans do not have any income requirements</a:t>
            </a:r>
          </a:p>
        </p:txBody>
      </p:sp>
      <p:sp>
        <p:nvSpPr>
          <p:cNvPr id="4" name="TextShape 1"/>
          <p:cNvSpPr txBox="1"/>
          <p:nvPr/>
        </p:nvSpPr>
        <p:spPr>
          <a:xfrm>
            <a:off x="80722" y="4380300"/>
            <a:ext cx="8610601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</a:pPr>
            <a:r>
              <a:rPr lang="en-US" sz="3400" spc="-1" dirty="0">
                <a:solidFill>
                  <a:srgbClr val="FFFFFF"/>
                </a:solidFill>
                <a:latin typeface="Calibri"/>
              </a:rPr>
              <a:t>If qualified, Law Exempts the first $50,000 of value</a:t>
            </a:r>
          </a:p>
          <a:p>
            <a:pPr algn="ctr">
              <a:lnSpc>
                <a:spcPct val="90000"/>
              </a:lnSpc>
            </a:pPr>
            <a:endParaRPr lang="en-US" sz="4400" b="1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2101680" y="44352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000" b="1" u="sng" strike="noStrike" spc="-1" dirty="0">
                <a:solidFill>
                  <a:srgbClr val="FFFFFF"/>
                </a:solidFill>
                <a:latin typeface="Calibri"/>
              </a:rPr>
              <a:t>How to obtain an application</a:t>
            </a:r>
          </a:p>
        </p:txBody>
      </p:sp>
      <p:sp>
        <p:nvSpPr>
          <p:cNvPr id="232" name="TextShape 2"/>
          <p:cNvSpPr txBox="1"/>
          <p:nvPr/>
        </p:nvSpPr>
        <p:spPr>
          <a:xfrm>
            <a:off x="3076792" y="1168560"/>
            <a:ext cx="6960960" cy="2933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Christopher Galloway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Lake County Auditor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105 E. Main Street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Painesville, Ohio 44077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n-US" sz="2400" b="0" strike="noStrike" spc="-1" dirty="0">
              <a:solidFill>
                <a:srgbClr val="FFFFFF"/>
              </a:solidFill>
              <a:latin typeface="Calibri"/>
            </a:endParaRPr>
          </a:p>
          <a:p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Attn: Homestead Dept</a:t>
            </a:r>
            <a:endParaRPr lang="en-US" sz="2400" b="1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440-350-2532 </a:t>
            </a:r>
          </a:p>
          <a:p>
            <a:endParaRPr lang="en-US" sz="2400" spc="-1" dirty="0">
              <a:solidFill>
                <a:srgbClr val="FFFFFF"/>
              </a:solidFill>
              <a:latin typeface="Calibri"/>
            </a:endParaRPr>
          </a:p>
          <a:p>
            <a:r>
              <a:rPr lang="en-US" sz="2400" spc="-1" dirty="0">
                <a:solidFill>
                  <a:srgbClr val="FFFFFF"/>
                </a:solidFill>
                <a:latin typeface="Calibri"/>
              </a:rPr>
              <a:t>Form available online at Auditor’s website</a:t>
            </a:r>
          </a:p>
          <a:p>
            <a:r>
              <a:rPr lang="en-US" sz="2400" spc="-1" dirty="0">
                <a:solidFill>
                  <a:srgbClr val="FFFFFF"/>
                </a:solidFill>
              </a:rPr>
              <a:t>www.lakecountyohio.gov/auditor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1" y="1735931"/>
            <a:ext cx="8736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In an effort to assist low-income senior citizens with utility costs, the Board of Lake County Commissioners and the Department of Utilities established a program to provide a </a:t>
            </a:r>
            <a:r>
              <a:rPr lang="en-US" sz="2000" b="1" u="sng" dirty="0">
                <a:solidFill>
                  <a:schemeClr val="bg1"/>
                </a:solidFill>
              </a:rPr>
              <a:t>30% discount on LAKE COUNTY water and sewer</a:t>
            </a:r>
            <a:r>
              <a:rPr lang="en-US" dirty="0">
                <a:solidFill>
                  <a:schemeClr val="bg1"/>
                </a:solidFill>
              </a:rPr>
              <a:t> bills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345" y="2936260"/>
            <a:ext cx="8615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must be 65 years of age or 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own and occupy the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meet the income qualifier established by the Ohio Homestead Exemption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82" y="3973949"/>
            <a:ext cx="8465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Residents must contact the utilities office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440-350-2070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visit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lakecountyohio.gov/utilities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print Senior Citizen Discount Application</a:t>
            </a:r>
          </a:p>
        </p:txBody>
      </p:sp>
    </p:spTree>
    <p:extLst>
      <p:ext uri="{BB962C8B-B14F-4D97-AF65-F5344CB8AC3E}">
        <p14:creationId xmlns:p14="http://schemas.microsoft.com/office/powerpoint/2010/main" val="299820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79148"/>
              </p:ext>
            </p:extLst>
          </p:nvPr>
        </p:nvGraphicFramePr>
        <p:xfrm>
          <a:off x="2455510" y="0"/>
          <a:ext cx="3981009" cy="515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Acrobat Document" r:id="rId3" imgW="5829114" imgH="7543800" progId="AcroExch.Document.DC">
                  <p:embed/>
                </p:oleObj>
              </mc:Choice>
              <mc:Fallback>
                <p:oleObj name="Acrobat Document" r:id="rId3" imgW="5829114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5510" y="0"/>
                        <a:ext cx="3981009" cy="515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0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99" y="0"/>
            <a:ext cx="3922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4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1303</Words>
  <Application>Microsoft Office PowerPoint</Application>
  <PresentationFormat>On-screen Show (16:9)</PresentationFormat>
  <Paragraphs>134</Paragraphs>
  <Slides>40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Arial</vt:lpstr>
      <vt:lpstr>Calibri</vt:lpstr>
      <vt:lpstr>Calibri Light</vt:lpstr>
      <vt:lpstr>DejaVu Sans</vt:lpstr>
      <vt:lpstr>Gotham SSm A</vt:lpstr>
      <vt:lpstr>Helvetica Light</vt:lpstr>
      <vt:lpstr>Open Sans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Acrobat Document</vt:lpstr>
      <vt:lpstr>PowerPoint Presentation</vt:lpstr>
      <vt:lpstr>PowerPoint Presentation</vt:lpstr>
      <vt:lpstr>PowerPoint Presentation</vt:lpstr>
      <vt:lpstr>Homestead discount at current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TIPS FOR SENIOR CITIZENS</vt:lpstr>
      <vt:lpstr>Budget Closely and Track Expenses  Never Stop Learning About Finances  Automate Your Finances</vt:lpstr>
      <vt:lpstr>REIN IN THE GENEROSITY Prioritize on protecting your own financial well-being first and then look at how you can help family members</vt:lpstr>
      <vt:lpstr>KEEP A CLOSE EYE ON CREDIT</vt:lpstr>
      <vt:lpstr>Avoid Keeping Large Amounts of Cash At Home</vt:lpstr>
      <vt:lpstr>Set Up a Power of Attorney</vt:lpstr>
      <vt:lpstr>Consider a Medical Plan Medicare improvement plans tailored for seniors can bring out of pocket costs down  </vt:lpstr>
      <vt:lpstr>Make a Will</vt:lpstr>
      <vt:lpstr>IMPORTANT QUESTIONS &amp; DOCUMENTS</vt:lpstr>
      <vt:lpstr>IMPORTANT QUESTIONS &amp; DOCUMENTS</vt:lpstr>
      <vt:lpstr>SAFE DEPOSIT BOX</vt:lpstr>
      <vt:lpstr>IMPORTANT QUESTIONS &amp; DOCUMENTS</vt:lpstr>
      <vt:lpstr>IMPORTANT QUESTIONS &amp;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Personal Monthly Budget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Sherri Falkenberg</dc:creator>
  <dc:description/>
  <cp:lastModifiedBy>Falkenberg, Sherri</cp:lastModifiedBy>
  <cp:revision>68</cp:revision>
  <cp:lastPrinted>2021-12-20T20:37:46Z</cp:lastPrinted>
  <dcterms:created xsi:type="dcterms:W3CDTF">2017-08-01T15:40:51Z</dcterms:created>
  <dcterms:modified xsi:type="dcterms:W3CDTF">2024-03-06T13:53:59Z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(16:9)</vt:lpwstr>
  </property>
  <property fmtid="{D5CDD505-2E9C-101B-9397-08002B2CF9AE}" pid="4" name="Slides">
    <vt:i4>5</vt:i4>
  </property>
</Properties>
</file>