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2596" r:id="rId5"/>
    <p:sldId id="2540" r:id="rId6"/>
    <p:sldId id="2598" r:id="rId7"/>
    <p:sldId id="2565" r:id="rId8"/>
    <p:sldId id="2602" r:id="rId9"/>
    <p:sldId id="2609" r:id="rId10"/>
    <p:sldId id="2567" r:id="rId11"/>
    <p:sldId id="2560" r:id="rId12"/>
    <p:sldId id="2584" r:id="rId13"/>
    <p:sldId id="2610" r:id="rId14"/>
    <p:sldId id="2620" r:id="rId15"/>
    <p:sldId id="2612" r:id="rId16"/>
    <p:sldId id="2619" r:id="rId17"/>
    <p:sldId id="2618" r:id="rId18"/>
    <p:sldId id="2604" r:id="rId19"/>
    <p:sldId id="2622" r:id="rId20"/>
    <p:sldId id="2623" r:id="rId21"/>
    <p:sldId id="2624" r:id="rId22"/>
    <p:sldId id="2625" r:id="rId23"/>
    <p:sldId id="2626" r:id="rId24"/>
    <p:sldId id="2647" r:id="rId25"/>
    <p:sldId id="2600" r:id="rId26"/>
    <p:sldId id="2601" r:id="rId27"/>
    <p:sldId id="2607" r:id="rId28"/>
    <p:sldId id="2555" r:id="rId29"/>
    <p:sldId id="2571" r:id="rId30"/>
    <p:sldId id="2616" r:id="rId31"/>
    <p:sldId id="2644" r:id="rId32"/>
    <p:sldId id="2645" r:id="rId33"/>
    <p:sldId id="2605" r:id="rId34"/>
    <p:sldId id="2608" r:id="rId35"/>
    <p:sldId id="2606"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26"/>
    <a:srgbClr val="5DAAB0"/>
    <a:srgbClr val="3B7579"/>
    <a:srgbClr val="AAD3D6"/>
    <a:srgbClr val="418287"/>
    <a:srgbClr val="DFE3E9"/>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5238" autoAdjust="0"/>
  </p:normalViewPr>
  <p:slideViewPr>
    <p:cSldViewPr snapToGrid="0" snapToObjects="1" showGuides="1">
      <p:cViewPr varScale="1">
        <p:scale>
          <a:sx n="91" d="100"/>
          <a:sy n="91" d="100"/>
        </p:scale>
        <p:origin x="114" y="672"/>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48B25D-8766-427E-8C9E-4845048D8DFC}" type="datetimeFigureOut">
              <a:rPr lang="en-US" smtClean="0"/>
              <a:t>3/12/2024</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6F439B-391B-4B41-826A-951FCF412C34}" type="datetimeFigureOut">
              <a:rPr lang="en-US" smtClean="0"/>
              <a:t>3/12/2024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990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990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66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7" r:id="rId6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0.web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vestopedia.com/tips-for-saving-money-on-a-tight-budget-5185769" TargetMode="External"/><Relationship Id="rId2" Type="http://schemas.openxmlformats.org/officeDocument/2006/relationships/image" Target="../media/image13.jpg"/><Relationship Id="rId1" Type="http://schemas.openxmlformats.org/officeDocument/2006/relationships/slideLayout" Target="../slideLayouts/slideLayout34.xml"/><Relationship Id="rId4" Type="http://schemas.openxmlformats.org/officeDocument/2006/relationships/hyperlink" Target="https://www.investopedia.com/terms/e/emergency_fund.asp"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webp"/><Relationship Id="rId2" Type="http://schemas.openxmlformats.org/officeDocument/2006/relationships/image" Target="../media/image18.jpg"/><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2295940" y="2126974"/>
            <a:ext cx="7602584" cy="1682879"/>
          </a:xfrm>
        </p:spPr>
        <p:txBody>
          <a:bodyPr/>
          <a:lstStyle/>
          <a:p>
            <a:r>
              <a:rPr lang="en-US" sz="6000" dirty="0"/>
              <a:t>FINANCIAL LITERACY </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1411357" y="4195470"/>
            <a:ext cx="9412356" cy="744278"/>
          </a:xfrm>
        </p:spPr>
        <p:txBody>
          <a:bodyPr>
            <a:noAutofit/>
          </a:bodyPr>
          <a:lstStyle/>
          <a:p>
            <a:endParaRPr lang="en-US" sz="2400" dirty="0"/>
          </a:p>
          <a:p>
            <a:r>
              <a:rPr lang="en-US" sz="2400" dirty="0"/>
              <a:t>PRESENTED BY LAKE COUNTY TREASURER, MICHAEL ZUREN </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2528887" y="0"/>
            <a:ext cx="7134225" cy="822325"/>
          </a:xfrm>
        </p:spPr>
        <p:txBody>
          <a:bodyPr/>
          <a:lstStyle/>
          <a:p>
            <a:pPr algn="ctr"/>
            <a:r>
              <a:rPr lang="en-US" dirty="0">
                <a:solidFill>
                  <a:schemeClr val="bg1"/>
                </a:solidFill>
              </a:rPr>
              <a:t>Financial Tips for Young Adults</a:t>
            </a:r>
          </a:p>
        </p:txBody>
      </p:sp>
      <p:sp>
        <p:nvSpPr>
          <p:cNvPr id="7" name="Rectangle 6"/>
          <p:cNvSpPr/>
          <p:nvPr/>
        </p:nvSpPr>
        <p:spPr>
          <a:xfrm>
            <a:off x="268355" y="822325"/>
            <a:ext cx="11449879" cy="6924973"/>
          </a:xfrm>
          <a:prstGeom prst="rect">
            <a:avLst/>
          </a:prstGeom>
        </p:spPr>
        <p:txBody>
          <a:bodyPr wrap="square">
            <a:spAutoFit/>
          </a:bodyPr>
          <a:lstStyle/>
          <a:p>
            <a:pPr algn="ctr"/>
            <a:r>
              <a:rPr lang="en-US" sz="3600" b="1" dirty="0">
                <a:solidFill>
                  <a:schemeClr val="bg1"/>
                </a:solidFill>
                <a:latin typeface="Cabin-semi-bold"/>
              </a:rPr>
              <a:t>Learn Self-Control</a:t>
            </a:r>
          </a:p>
          <a:p>
            <a:endParaRPr lang="en-US" sz="2800" dirty="0">
              <a:solidFill>
                <a:schemeClr val="bg1"/>
              </a:solidFill>
              <a:latin typeface="Cabin-semi-bold"/>
            </a:endParaRPr>
          </a:p>
          <a:p>
            <a:pPr algn="just"/>
            <a:r>
              <a:rPr lang="en-US" sz="3600" dirty="0">
                <a:solidFill>
                  <a:schemeClr val="bg1"/>
                </a:solidFill>
                <a:latin typeface="SourceSansPro"/>
              </a:rPr>
              <a:t>If you’re lucky, your parents taught you this skill when you were a kid. If not, keep in mind that the sooner you learn the fine art of delaying gratification, the sooner you’ll find it easy to keep your </a:t>
            </a:r>
            <a:r>
              <a:rPr lang="en-US" sz="3600" u="sng" dirty="0">
                <a:solidFill>
                  <a:schemeClr val="bg1"/>
                </a:solidFill>
                <a:latin typeface="SourceSansPro"/>
              </a:rPr>
              <a:t>personal finances</a:t>
            </a:r>
            <a:r>
              <a:rPr lang="en-US" sz="3600" dirty="0">
                <a:solidFill>
                  <a:schemeClr val="bg1"/>
                </a:solidFill>
                <a:latin typeface="SourceSansPro"/>
              </a:rPr>
              <a:t> in order.  Although you can effortlessly buy an item on credit the minute you want it, it’s better to wait until you’ve actually saved up the money for the purchase.  Do you really want to pay interest on a pair of jeans or a box of cereal?  </a:t>
            </a:r>
          </a:p>
          <a:p>
            <a:endParaRPr lang="en-US" sz="3600" dirty="0">
              <a:solidFill>
                <a:schemeClr val="bg1"/>
              </a:solidFill>
              <a:latin typeface="SourceSansPro"/>
            </a:endParaRPr>
          </a:p>
          <a:p>
            <a:endParaRPr lang="en-US" sz="2000" dirty="0">
              <a:solidFill>
                <a:schemeClr val="bg1"/>
              </a:solidFill>
              <a:latin typeface="SourceSansPro"/>
            </a:endParaRPr>
          </a:p>
        </p:txBody>
      </p:sp>
    </p:spTree>
    <p:extLst>
      <p:ext uri="{BB962C8B-B14F-4D97-AF65-F5344CB8AC3E}">
        <p14:creationId xmlns:p14="http://schemas.microsoft.com/office/powerpoint/2010/main" val="1685735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126"/>
            <a:ext cx="8323729" cy="5549153"/>
          </a:xfrm>
          <a:prstGeom prst="rect">
            <a:avLst/>
          </a:prstGeom>
        </p:spPr>
      </p:pic>
      <p:sp>
        <p:nvSpPr>
          <p:cNvPr id="5" name="Rectangle 4"/>
          <p:cNvSpPr/>
          <p:nvPr/>
        </p:nvSpPr>
        <p:spPr>
          <a:xfrm>
            <a:off x="8507506" y="393771"/>
            <a:ext cx="2595282" cy="5693866"/>
          </a:xfrm>
          <a:prstGeom prst="rect">
            <a:avLst/>
          </a:prstGeom>
        </p:spPr>
        <p:txBody>
          <a:bodyPr wrap="square">
            <a:spAutoFit/>
          </a:bodyPr>
          <a:lstStyle/>
          <a:p>
            <a:r>
              <a:rPr lang="en-US" sz="2600" dirty="0">
                <a:solidFill>
                  <a:schemeClr val="bg1"/>
                </a:solidFill>
                <a:latin typeface="SourceSansPro"/>
              </a:rPr>
              <a:t>If you make a habit of putting all your purchases on credit cards despite not being able to pay your bill in full at the end of the month, then you might still be paying for those items in 10 years. </a:t>
            </a:r>
            <a:endParaRPr lang="en-US" sz="2600" dirty="0"/>
          </a:p>
        </p:txBody>
      </p:sp>
    </p:spTree>
    <p:extLst>
      <p:ext uri="{BB962C8B-B14F-4D97-AF65-F5344CB8AC3E}">
        <p14:creationId xmlns:p14="http://schemas.microsoft.com/office/powerpoint/2010/main" val="1887359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882" y="87122"/>
            <a:ext cx="12035118" cy="4524315"/>
          </a:xfrm>
          <a:prstGeom prst="rect">
            <a:avLst/>
          </a:prstGeom>
        </p:spPr>
        <p:txBody>
          <a:bodyPr wrap="square">
            <a:spAutoFit/>
          </a:bodyPr>
          <a:lstStyle/>
          <a:p>
            <a:endParaRPr lang="en-US" sz="3200" dirty="0">
              <a:solidFill>
                <a:schemeClr val="bg1"/>
              </a:solidFill>
              <a:latin typeface="SourceSansPro"/>
            </a:endParaRPr>
          </a:p>
          <a:p>
            <a:r>
              <a:rPr lang="en-US" sz="3200" u="sng" dirty="0">
                <a:solidFill>
                  <a:schemeClr val="bg1"/>
                </a:solidFill>
                <a:latin typeface="SourceSansPro"/>
              </a:rPr>
              <a:t>Credit cards</a:t>
            </a:r>
            <a:r>
              <a:rPr lang="en-US" sz="3200" dirty="0">
                <a:solidFill>
                  <a:schemeClr val="bg1"/>
                </a:solidFill>
                <a:latin typeface="SourceSansPro"/>
              </a:rPr>
              <a:t> are convenient, and paying them off on time helps you </a:t>
            </a:r>
            <a:r>
              <a:rPr lang="en-US" sz="3200" u="sng" dirty="0">
                <a:solidFill>
                  <a:schemeClr val="bg1"/>
                </a:solidFill>
                <a:latin typeface="SourceSansPro"/>
              </a:rPr>
              <a:t>build a good credit score</a:t>
            </a:r>
            <a:r>
              <a:rPr lang="en-US" sz="3200" dirty="0">
                <a:solidFill>
                  <a:schemeClr val="bg1"/>
                </a:solidFill>
                <a:latin typeface="SourceSansPro"/>
              </a:rPr>
              <a:t>. And some offer appealing rewards.  </a:t>
            </a:r>
          </a:p>
          <a:p>
            <a:endParaRPr lang="en-US" sz="3200" dirty="0">
              <a:solidFill>
                <a:schemeClr val="bg1"/>
              </a:solidFill>
              <a:latin typeface="SourceSansPro"/>
            </a:endParaRPr>
          </a:p>
          <a:p>
            <a:r>
              <a:rPr lang="en-US" sz="3200" dirty="0">
                <a:solidFill>
                  <a:schemeClr val="bg1"/>
                </a:solidFill>
                <a:latin typeface="SourceSansPro"/>
              </a:rPr>
              <a:t>Except in rare emergencies, though, make sure to always pay your balance in full when the bill arrives.  Also, don’t carry more cards than you can keep track of.  This financial tip is crucial for creating a healthy </a:t>
            </a:r>
            <a:r>
              <a:rPr lang="en-US" sz="3200" u="sng" dirty="0">
                <a:solidFill>
                  <a:schemeClr val="bg1"/>
                </a:solidFill>
                <a:latin typeface="SourceSansPro"/>
              </a:rPr>
              <a:t>credit history</a:t>
            </a:r>
            <a:r>
              <a:rPr lang="en-US" sz="3200" i="1" dirty="0">
                <a:solidFill>
                  <a:schemeClr val="bg1"/>
                </a:solidFill>
                <a:latin typeface="SourceSansPro"/>
              </a:rPr>
              <a:t>.</a:t>
            </a:r>
            <a:br>
              <a:rPr lang="en-US" sz="3200" u="sng" dirty="0">
                <a:solidFill>
                  <a:schemeClr val="bg1"/>
                </a:solidFill>
                <a:latin typeface="SourceSansPro"/>
              </a:rPr>
            </a:br>
            <a:endParaRPr lang="en-US" sz="3200" u="sng"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01280"/>
            <a:ext cx="12192000" cy="1872627"/>
          </a:xfrm>
          <a:prstGeom prst="rect">
            <a:avLst/>
          </a:prstGeom>
        </p:spPr>
      </p:pic>
    </p:spTree>
    <p:extLst>
      <p:ext uri="{BB962C8B-B14F-4D97-AF65-F5344CB8AC3E}">
        <p14:creationId xmlns:p14="http://schemas.microsoft.com/office/powerpoint/2010/main" val="931588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9330" y="536714"/>
            <a:ext cx="5496132" cy="5581792"/>
          </a:xfrm>
        </p:spPr>
        <p:txBody>
          <a:bodyPr/>
          <a:lstStyle/>
          <a:p>
            <a:r>
              <a:rPr lang="en-US" dirty="0">
                <a:solidFill>
                  <a:schemeClr val="bg1"/>
                </a:solidFill>
                <a:latin typeface="SourceSansPro"/>
              </a:rPr>
              <a:t>A </a:t>
            </a:r>
            <a:r>
              <a:rPr lang="en-US" u="sng" dirty="0">
                <a:solidFill>
                  <a:schemeClr val="bg1"/>
                </a:solidFill>
                <a:latin typeface="SourceSansPro"/>
              </a:rPr>
              <a:t>debit card</a:t>
            </a:r>
            <a:r>
              <a:rPr lang="en-US" dirty="0">
                <a:solidFill>
                  <a:schemeClr val="bg1"/>
                </a:solidFill>
                <a:latin typeface="SourceSansPro"/>
              </a:rPr>
              <a:t> is equally handy and takes the money from your checking account at once, keeping you from racking up an interest-bearing balance.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17" y="188843"/>
            <a:ext cx="4908357" cy="6455465"/>
          </a:xfrm>
          <a:prstGeom prst="rect">
            <a:avLst/>
          </a:prstGeom>
        </p:spPr>
      </p:pic>
      <p:sp>
        <p:nvSpPr>
          <p:cNvPr id="7" name="Rectangle 6"/>
          <p:cNvSpPr/>
          <p:nvPr/>
        </p:nvSpPr>
        <p:spPr>
          <a:xfrm>
            <a:off x="6520068" y="323420"/>
            <a:ext cx="5158408" cy="6186309"/>
          </a:xfrm>
          <a:prstGeom prst="rect">
            <a:avLst/>
          </a:prstGeom>
        </p:spPr>
        <p:txBody>
          <a:bodyPr wrap="square">
            <a:spAutoFit/>
          </a:bodyPr>
          <a:lstStyle/>
          <a:p>
            <a:r>
              <a:rPr lang="en-US" sz="4400" dirty="0">
                <a:solidFill>
                  <a:schemeClr val="bg1"/>
                </a:solidFill>
                <a:latin typeface="SourceSansPro"/>
              </a:rPr>
              <a:t>A </a:t>
            </a:r>
            <a:r>
              <a:rPr lang="en-US" sz="4400" u="sng" dirty="0">
                <a:solidFill>
                  <a:schemeClr val="bg1"/>
                </a:solidFill>
                <a:latin typeface="SourceSansPro"/>
              </a:rPr>
              <a:t>debit card</a:t>
            </a:r>
            <a:r>
              <a:rPr lang="en-US" sz="4400" dirty="0">
                <a:solidFill>
                  <a:schemeClr val="bg1"/>
                </a:solidFill>
                <a:latin typeface="SourceSansPro"/>
              </a:rPr>
              <a:t> is equally handy and takes the money from your checking account at once, keeping you from racking up an interest-bearing balance.  </a:t>
            </a:r>
          </a:p>
        </p:txBody>
      </p:sp>
    </p:spTree>
    <p:extLst>
      <p:ext uri="{BB962C8B-B14F-4D97-AF65-F5344CB8AC3E}">
        <p14:creationId xmlns:p14="http://schemas.microsoft.com/office/powerpoint/2010/main" val="1894062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88426" cy="6858000"/>
          </a:xfrm>
          <a:prstGeom prst="rect">
            <a:avLst/>
          </a:prstGeom>
        </p:spPr>
      </p:pic>
      <p:sp>
        <p:nvSpPr>
          <p:cNvPr id="4" name="Rectangle 3"/>
          <p:cNvSpPr/>
          <p:nvPr/>
        </p:nvSpPr>
        <p:spPr>
          <a:xfrm>
            <a:off x="6947452" y="-64264"/>
            <a:ext cx="5244548" cy="6986528"/>
          </a:xfrm>
          <a:prstGeom prst="rect">
            <a:avLst/>
          </a:prstGeom>
        </p:spPr>
        <p:txBody>
          <a:bodyPr wrap="square">
            <a:spAutoFit/>
          </a:bodyPr>
          <a:lstStyle/>
          <a:p>
            <a:r>
              <a:rPr lang="en-US" sz="3600" dirty="0">
                <a:solidFill>
                  <a:schemeClr val="bg1"/>
                </a:solidFill>
                <a:latin typeface="SourceSansPro"/>
              </a:rPr>
              <a:t>“</a:t>
            </a:r>
            <a:r>
              <a:rPr lang="en-US" sz="3600" b="1" u="sng" dirty="0">
                <a:solidFill>
                  <a:schemeClr val="bg1"/>
                </a:solidFill>
                <a:latin typeface="SourceSansPro"/>
              </a:rPr>
              <a:t>Pay yourself first</a:t>
            </a:r>
            <a:r>
              <a:rPr lang="en-US" sz="3600" dirty="0">
                <a:solidFill>
                  <a:schemeClr val="bg1"/>
                </a:solidFill>
                <a:latin typeface="SourceSansPro"/>
              </a:rPr>
              <a:t>.” No matter how much you owe in student loans or credit card debt, and no matter how low your salary may seem, it’s wise to find some </a:t>
            </a:r>
            <a:r>
              <a:rPr lang="en-US" sz="3600" b="1" dirty="0">
                <a:solidFill>
                  <a:schemeClr val="bg1"/>
                </a:solidFill>
                <a:latin typeface="SourceSansPro"/>
              </a:rPr>
              <a:t>amount—</a:t>
            </a:r>
            <a:r>
              <a:rPr lang="en-US" sz="4000" b="1" dirty="0">
                <a:solidFill>
                  <a:schemeClr val="bg1"/>
                </a:solidFill>
                <a:latin typeface="SourceSansPro"/>
                <a:hlinkClick r:id="rId3"/>
              </a:rPr>
              <a:t>any</a:t>
            </a:r>
            <a:r>
              <a:rPr lang="en-US" sz="3600" b="1" dirty="0">
                <a:solidFill>
                  <a:schemeClr val="bg1"/>
                </a:solidFill>
                <a:latin typeface="SourceSansPro"/>
                <a:hlinkClick r:id="rId3"/>
              </a:rPr>
              <a:t> </a:t>
            </a:r>
            <a:r>
              <a:rPr lang="en-US" sz="4000" b="1" dirty="0">
                <a:solidFill>
                  <a:schemeClr val="bg1"/>
                </a:solidFill>
                <a:latin typeface="SourceSansPro"/>
                <a:hlinkClick r:id="rId3"/>
              </a:rPr>
              <a:t>amount</a:t>
            </a:r>
            <a:r>
              <a:rPr lang="en-US" sz="3600" dirty="0">
                <a:solidFill>
                  <a:schemeClr val="bg1"/>
                </a:solidFill>
                <a:latin typeface="SourceSansPro"/>
              </a:rPr>
              <a:t>—of money in your budget to sock away in an </a:t>
            </a:r>
            <a:r>
              <a:rPr lang="en-US" sz="4000" b="1" u="sng" dirty="0">
                <a:solidFill>
                  <a:schemeClr val="bg1"/>
                </a:solidFill>
                <a:latin typeface="SourceSansPro"/>
                <a:hlinkClick r:id="rId4"/>
              </a:rPr>
              <a:t>emergency fund</a:t>
            </a:r>
            <a:r>
              <a:rPr lang="en-US" sz="3600" dirty="0">
                <a:solidFill>
                  <a:schemeClr val="bg1"/>
                </a:solidFill>
                <a:latin typeface="SourceSansPro"/>
              </a:rPr>
              <a:t> every month.</a:t>
            </a:r>
            <a:endParaRPr lang="en-US" sz="3600" b="0" i="0" dirty="0">
              <a:solidFill>
                <a:schemeClr val="bg1"/>
              </a:solidFill>
              <a:effectLst/>
              <a:latin typeface="SourceSansPro"/>
            </a:endParaRPr>
          </a:p>
        </p:txBody>
      </p:sp>
    </p:spTree>
    <p:extLst>
      <p:ext uri="{BB962C8B-B14F-4D97-AF65-F5344CB8AC3E}">
        <p14:creationId xmlns:p14="http://schemas.microsoft.com/office/powerpoint/2010/main" val="466172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144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495" y="0"/>
            <a:ext cx="4289612" cy="7109639"/>
          </a:xfrm>
          <a:prstGeom prst="rect">
            <a:avLst/>
          </a:prstGeom>
        </p:spPr>
        <p:txBody>
          <a:bodyPr wrap="square">
            <a:spAutoFit/>
          </a:bodyPr>
          <a:lstStyle/>
          <a:p>
            <a:r>
              <a:rPr lang="en-US" sz="2400" b="1" u="sng" dirty="0">
                <a:solidFill>
                  <a:schemeClr val="bg1"/>
                </a:solidFill>
              </a:rPr>
              <a:t>EDUCATOR</a:t>
            </a:r>
            <a:r>
              <a:rPr lang="en-US" sz="2400" b="1" dirty="0">
                <a:solidFill>
                  <a:schemeClr val="bg1"/>
                </a:solidFill>
              </a:rPr>
              <a:t>		</a:t>
            </a:r>
          </a:p>
          <a:p>
            <a:r>
              <a:rPr lang="en-US" sz="2400" dirty="0">
                <a:solidFill>
                  <a:schemeClr val="bg1"/>
                </a:solidFill>
              </a:rPr>
              <a:t>SALARY:   $4,000</a:t>
            </a:r>
          </a:p>
          <a:p>
            <a:r>
              <a:rPr lang="en-US" sz="2400" dirty="0">
                <a:solidFill>
                  <a:schemeClr val="bg1"/>
                </a:solidFill>
              </a:rPr>
              <a:t>NET PAY:  $3,200		</a:t>
            </a:r>
          </a:p>
          <a:p>
            <a:endParaRPr lang="en-US" sz="2400" u="sng" dirty="0">
              <a:solidFill>
                <a:schemeClr val="bg1"/>
              </a:solidFill>
            </a:endParaRPr>
          </a:p>
          <a:p>
            <a:r>
              <a:rPr lang="en-US" sz="2400" u="sng" dirty="0">
                <a:solidFill>
                  <a:schemeClr val="bg1"/>
                </a:solidFill>
              </a:rPr>
              <a:t>FIXED 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$200</a:t>
            </a:r>
          </a:p>
          <a:p>
            <a:r>
              <a:rPr lang="en-US" sz="2400" dirty="0">
                <a:solidFill>
                  <a:schemeClr val="bg1"/>
                </a:solidFill>
              </a:rPr>
              <a:t>STUDENT LOAN  $300</a:t>
            </a:r>
          </a:p>
          <a:p>
            <a:r>
              <a:rPr lang="en-US" sz="2400" dirty="0">
                <a:solidFill>
                  <a:schemeClr val="bg1"/>
                </a:solidFill>
              </a:rPr>
              <a:t>INSURANCE 	   $100</a:t>
            </a: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300" dirty="0">
                <a:solidFill>
                  <a:schemeClr val="bg1"/>
                </a:solidFill>
              </a:rPr>
              <a:t>SAVINGS</a:t>
            </a:r>
          </a:p>
          <a:p>
            <a:r>
              <a:rPr lang="en-US" sz="2300" dirty="0">
                <a:solidFill>
                  <a:schemeClr val="bg1"/>
                </a:solidFill>
              </a:rPr>
              <a:t>GROCERIES</a:t>
            </a:r>
          </a:p>
          <a:p>
            <a:r>
              <a:rPr lang="en-US" sz="2300" dirty="0">
                <a:solidFill>
                  <a:schemeClr val="bg1"/>
                </a:solidFill>
              </a:rPr>
              <a:t>DINING OUT</a:t>
            </a:r>
          </a:p>
          <a:p>
            <a:r>
              <a:rPr lang="en-US" sz="2300" dirty="0">
                <a:solidFill>
                  <a:schemeClr val="bg1"/>
                </a:solidFill>
              </a:rPr>
              <a:t>ENTERTAINMENT</a:t>
            </a:r>
          </a:p>
          <a:p>
            <a:r>
              <a:rPr lang="en-US" sz="2300" dirty="0">
                <a:solidFill>
                  <a:schemeClr val="bg1"/>
                </a:solidFill>
              </a:rPr>
              <a:t>CLOTHING</a:t>
            </a:r>
          </a:p>
          <a:p>
            <a:r>
              <a:rPr lang="en-US" sz="2300" dirty="0">
                <a:solidFill>
                  <a:schemeClr val="bg1"/>
                </a:solidFill>
              </a:rPr>
              <a:t>DOG / CAT</a:t>
            </a:r>
          </a:p>
          <a:p>
            <a:r>
              <a:rPr lang="en-US" sz="2300" dirty="0">
                <a:solidFill>
                  <a:schemeClr val="bg1"/>
                </a:solidFill>
              </a:rPr>
              <a:t>CAR PAYMENT</a:t>
            </a:r>
          </a:p>
          <a:p>
            <a:r>
              <a:rPr lang="en-US" sz="2300" dirty="0">
                <a:solidFill>
                  <a:schemeClr val="bg1"/>
                </a:solidFill>
              </a:rPr>
              <a:t>CHARITY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613" y="632012"/>
            <a:ext cx="8213926" cy="5486400"/>
          </a:xfrm>
          <a:prstGeom prst="rect">
            <a:avLst/>
          </a:prstGeom>
        </p:spPr>
      </p:pic>
    </p:spTree>
    <p:extLst>
      <p:ext uri="{BB962C8B-B14F-4D97-AF65-F5344CB8AC3E}">
        <p14:creationId xmlns:p14="http://schemas.microsoft.com/office/powerpoint/2010/main" val="3334549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495" y="117693"/>
            <a:ext cx="4289612" cy="6740307"/>
          </a:xfrm>
          <a:prstGeom prst="rect">
            <a:avLst/>
          </a:prstGeom>
        </p:spPr>
        <p:txBody>
          <a:bodyPr wrap="square">
            <a:spAutoFit/>
          </a:bodyPr>
          <a:lstStyle/>
          <a:p>
            <a:r>
              <a:rPr lang="en-US" sz="2400" b="1" u="sng" dirty="0">
                <a:solidFill>
                  <a:schemeClr val="bg1"/>
                </a:solidFill>
              </a:rPr>
              <a:t>MANUFACTURER</a:t>
            </a:r>
            <a:r>
              <a:rPr lang="en-US" sz="2400" b="1" dirty="0">
                <a:solidFill>
                  <a:schemeClr val="bg1"/>
                </a:solidFill>
              </a:rPr>
              <a:t>		</a:t>
            </a:r>
          </a:p>
          <a:p>
            <a:r>
              <a:rPr lang="en-US" sz="2400" dirty="0">
                <a:solidFill>
                  <a:schemeClr val="bg1"/>
                </a:solidFill>
              </a:rPr>
              <a:t>SALARY:   $3,000</a:t>
            </a:r>
          </a:p>
          <a:p>
            <a:r>
              <a:rPr lang="en-US" sz="2400" dirty="0">
                <a:solidFill>
                  <a:schemeClr val="bg1"/>
                </a:solidFill>
              </a:rPr>
              <a:t>NET PAY:  $2,400		</a:t>
            </a:r>
          </a:p>
          <a:p>
            <a:endParaRPr lang="en-US" sz="2400" u="sng" dirty="0">
              <a:solidFill>
                <a:schemeClr val="bg1"/>
              </a:solidFill>
            </a:endParaRPr>
          </a:p>
          <a:p>
            <a:r>
              <a:rPr lang="en-US" sz="2400" u="sng" dirty="0">
                <a:solidFill>
                  <a:schemeClr val="bg1"/>
                </a:solidFill>
              </a:rPr>
              <a:t>FIXED 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$200</a:t>
            </a:r>
          </a:p>
          <a:p>
            <a:r>
              <a:rPr lang="en-US" sz="2400" dirty="0">
                <a:solidFill>
                  <a:schemeClr val="bg1"/>
                </a:solidFill>
              </a:rPr>
              <a:t>INSURANCE 	   $100</a:t>
            </a: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400" dirty="0">
                <a:solidFill>
                  <a:schemeClr val="bg1"/>
                </a:solidFill>
              </a:rPr>
              <a:t>SAVINGS</a:t>
            </a:r>
          </a:p>
          <a:p>
            <a:r>
              <a:rPr lang="en-US" sz="2400" dirty="0">
                <a:solidFill>
                  <a:schemeClr val="bg1"/>
                </a:solidFill>
              </a:rPr>
              <a:t>GROCERIES</a:t>
            </a:r>
          </a:p>
          <a:p>
            <a:r>
              <a:rPr lang="en-US" sz="2400" dirty="0">
                <a:solidFill>
                  <a:schemeClr val="bg1"/>
                </a:solidFill>
              </a:rPr>
              <a:t>DINING OUT</a:t>
            </a:r>
          </a:p>
          <a:p>
            <a:r>
              <a:rPr lang="en-US" sz="2400" dirty="0">
                <a:solidFill>
                  <a:schemeClr val="bg1"/>
                </a:solidFill>
              </a:rPr>
              <a:t>ENTERTAINMENT</a:t>
            </a:r>
          </a:p>
          <a:p>
            <a:r>
              <a:rPr lang="en-US" sz="2400" dirty="0">
                <a:solidFill>
                  <a:schemeClr val="bg1"/>
                </a:solidFill>
              </a:rPr>
              <a:t>CLOTHING</a:t>
            </a:r>
          </a:p>
          <a:p>
            <a:r>
              <a:rPr lang="en-US" sz="2400" dirty="0">
                <a:solidFill>
                  <a:schemeClr val="bg1"/>
                </a:solidFill>
              </a:rPr>
              <a:t>DOG / CAT</a:t>
            </a:r>
          </a:p>
          <a:p>
            <a:r>
              <a:rPr lang="en-US" sz="2400" dirty="0">
                <a:solidFill>
                  <a:schemeClr val="bg1"/>
                </a:solidFill>
              </a:rPr>
              <a:t>CAR PAYMENT</a:t>
            </a:r>
          </a:p>
          <a:p>
            <a:r>
              <a:rPr lang="en-US" sz="2400" dirty="0">
                <a:solidFill>
                  <a:schemeClr val="bg1"/>
                </a:solidFill>
              </a:rPr>
              <a:t>CHARITY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220" y="974035"/>
            <a:ext cx="8673380" cy="4878776"/>
          </a:xfrm>
          <a:prstGeom prst="rect">
            <a:avLst/>
          </a:prstGeom>
        </p:spPr>
      </p:pic>
    </p:spTree>
    <p:extLst>
      <p:ext uri="{BB962C8B-B14F-4D97-AF65-F5344CB8AC3E}">
        <p14:creationId xmlns:p14="http://schemas.microsoft.com/office/powerpoint/2010/main" val="2987346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495" y="117693"/>
            <a:ext cx="4289612" cy="6740307"/>
          </a:xfrm>
          <a:prstGeom prst="rect">
            <a:avLst/>
          </a:prstGeom>
        </p:spPr>
        <p:txBody>
          <a:bodyPr wrap="square">
            <a:spAutoFit/>
          </a:bodyPr>
          <a:lstStyle/>
          <a:p>
            <a:r>
              <a:rPr lang="en-US" sz="2400" b="1" u="sng" dirty="0">
                <a:solidFill>
                  <a:schemeClr val="bg1"/>
                </a:solidFill>
              </a:rPr>
              <a:t>RETAILER</a:t>
            </a:r>
            <a:r>
              <a:rPr lang="en-US" sz="2400" b="1" dirty="0">
                <a:solidFill>
                  <a:schemeClr val="bg1"/>
                </a:solidFill>
              </a:rPr>
              <a:t>		</a:t>
            </a:r>
          </a:p>
          <a:p>
            <a:r>
              <a:rPr lang="en-US" sz="2400" dirty="0">
                <a:solidFill>
                  <a:schemeClr val="bg1"/>
                </a:solidFill>
              </a:rPr>
              <a:t>SALARY:   $2,500</a:t>
            </a:r>
          </a:p>
          <a:p>
            <a:r>
              <a:rPr lang="en-US" sz="2400" dirty="0">
                <a:solidFill>
                  <a:schemeClr val="bg1"/>
                </a:solidFill>
              </a:rPr>
              <a:t>NET PAY:  $2,000		</a:t>
            </a:r>
          </a:p>
          <a:p>
            <a:endParaRPr lang="en-US" sz="2400" u="sng" dirty="0">
              <a:solidFill>
                <a:schemeClr val="bg1"/>
              </a:solidFill>
            </a:endParaRPr>
          </a:p>
          <a:p>
            <a:r>
              <a:rPr lang="en-US" sz="2400" u="sng" dirty="0">
                <a:solidFill>
                  <a:schemeClr val="bg1"/>
                </a:solidFill>
              </a:rPr>
              <a:t>FIXED 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$200</a:t>
            </a:r>
          </a:p>
          <a:p>
            <a:r>
              <a:rPr lang="en-US" sz="2400" dirty="0">
                <a:solidFill>
                  <a:schemeClr val="bg1"/>
                </a:solidFill>
              </a:rPr>
              <a:t>INSURANCE 	   $100</a:t>
            </a: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400" dirty="0">
                <a:solidFill>
                  <a:schemeClr val="bg1"/>
                </a:solidFill>
              </a:rPr>
              <a:t>SAVINGS</a:t>
            </a:r>
          </a:p>
          <a:p>
            <a:r>
              <a:rPr lang="en-US" sz="2400" dirty="0">
                <a:solidFill>
                  <a:schemeClr val="bg1"/>
                </a:solidFill>
              </a:rPr>
              <a:t>GROCERIES</a:t>
            </a:r>
          </a:p>
          <a:p>
            <a:r>
              <a:rPr lang="en-US" sz="2400" dirty="0">
                <a:solidFill>
                  <a:schemeClr val="bg1"/>
                </a:solidFill>
              </a:rPr>
              <a:t>DINING OUT</a:t>
            </a:r>
          </a:p>
          <a:p>
            <a:r>
              <a:rPr lang="en-US" sz="2400" dirty="0">
                <a:solidFill>
                  <a:schemeClr val="bg1"/>
                </a:solidFill>
              </a:rPr>
              <a:t>ENTERTAINMENT</a:t>
            </a:r>
          </a:p>
          <a:p>
            <a:r>
              <a:rPr lang="en-US" sz="2400" dirty="0">
                <a:solidFill>
                  <a:schemeClr val="bg1"/>
                </a:solidFill>
              </a:rPr>
              <a:t>CLOTHING</a:t>
            </a:r>
          </a:p>
          <a:p>
            <a:r>
              <a:rPr lang="en-US" sz="2400" dirty="0">
                <a:solidFill>
                  <a:schemeClr val="bg1"/>
                </a:solidFill>
              </a:rPr>
              <a:t>DOG / CAT</a:t>
            </a:r>
          </a:p>
          <a:p>
            <a:r>
              <a:rPr lang="en-US" sz="2400" dirty="0">
                <a:solidFill>
                  <a:schemeClr val="bg1"/>
                </a:solidFill>
              </a:rPr>
              <a:t>CAR PAYMENT</a:t>
            </a:r>
          </a:p>
          <a:p>
            <a:r>
              <a:rPr lang="en-US" sz="2400" dirty="0">
                <a:solidFill>
                  <a:schemeClr val="bg1"/>
                </a:solidFill>
              </a:rPr>
              <a:t>CHARITY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605117"/>
            <a:ext cx="8142194" cy="5428129"/>
          </a:xfrm>
          <a:prstGeom prst="rect">
            <a:avLst/>
          </a:prstGeom>
        </p:spPr>
      </p:pic>
    </p:spTree>
    <p:extLst>
      <p:ext uri="{BB962C8B-B14F-4D97-AF65-F5344CB8AC3E}">
        <p14:creationId xmlns:p14="http://schemas.microsoft.com/office/powerpoint/2010/main" val="125814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500" y="0"/>
            <a:ext cx="5297558" cy="7109639"/>
          </a:xfrm>
          <a:prstGeom prst="rect">
            <a:avLst/>
          </a:prstGeom>
        </p:spPr>
        <p:txBody>
          <a:bodyPr wrap="square">
            <a:spAutoFit/>
          </a:bodyPr>
          <a:lstStyle/>
          <a:p>
            <a:r>
              <a:rPr lang="en-US" sz="2400" u="sng" dirty="0">
                <a:solidFill>
                  <a:schemeClr val="bg1"/>
                </a:solidFill>
              </a:rPr>
              <a:t>MONTHLY FIXED 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$200</a:t>
            </a:r>
          </a:p>
          <a:p>
            <a:r>
              <a:rPr lang="en-US" sz="2400" dirty="0">
                <a:solidFill>
                  <a:schemeClr val="bg1"/>
                </a:solidFill>
              </a:rPr>
              <a:t>INSURANCE 	   $100</a:t>
            </a:r>
          </a:p>
          <a:p>
            <a:r>
              <a:rPr lang="en-US" sz="2400" dirty="0">
                <a:solidFill>
                  <a:schemeClr val="bg1"/>
                </a:solidFill>
              </a:rPr>
              <a:t>CELL PHONE 	   $100</a:t>
            </a:r>
          </a:p>
          <a:p>
            <a:r>
              <a:rPr lang="en-US" sz="2400" u="sng" dirty="0">
                <a:solidFill>
                  <a:schemeClr val="bg1"/>
                </a:solidFill>
              </a:rPr>
              <a:t>MONTHLY VARIABLE EXPENSES</a:t>
            </a:r>
            <a:r>
              <a:rPr lang="en-US" sz="2400" dirty="0">
                <a:solidFill>
                  <a:schemeClr val="bg1"/>
                </a:solidFill>
              </a:rPr>
              <a:t>:</a:t>
            </a:r>
          </a:p>
          <a:p>
            <a:r>
              <a:rPr lang="en-US" sz="2400" dirty="0">
                <a:solidFill>
                  <a:schemeClr val="bg1"/>
                </a:solidFill>
              </a:rPr>
              <a:t>SAVINGS                $0 or $50 or $100</a:t>
            </a:r>
          </a:p>
          <a:p>
            <a:r>
              <a:rPr lang="en-US" sz="2400" dirty="0">
                <a:solidFill>
                  <a:schemeClr val="bg1"/>
                </a:solidFill>
              </a:rPr>
              <a:t>GROCERIES	     $300 </a:t>
            </a:r>
          </a:p>
          <a:p>
            <a:r>
              <a:rPr lang="en-US" sz="2400" dirty="0">
                <a:solidFill>
                  <a:schemeClr val="bg1"/>
                </a:solidFill>
              </a:rPr>
              <a:t>DINING OUT	     $25 PER MEAL</a:t>
            </a:r>
          </a:p>
          <a:p>
            <a:r>
              <a:rPr lang="en-US" sz="2400" dirty="0">
                <a:solidFill>
                  <a:schemeClr val="bg1"/>
                </a:solidFill>
              </a:rPr>
              <a:t>FAST FOOD  	     $10 PER MEAL</a:t>
            </a:r>
          </a:p>
          <a:p>
            <a:r>
              <a:rPr lang="en-US" sz="2400" dirty="0">
                <a:solidFill>
                  <a:schemeClr val="bg1"/>
                </a:solidFill>
              </a:rPr>
              <a:t>ENTERTAINMENT $0 or $50 or $100</a:t>
            </a:r>
          </a:p>
          <a:p>
            <a:r>
              <a:rPr lang="en-US" sz="2400" dirty="0">
                <a:solidFill>
                  <a:schemeClr val="bg1"/>
                </a:solidFill>
              </a:rPr>
              <a:t>CLOTHING	     $0 or $50 or $100</a:t>
            </a:r>
          </a:p>
          <a:p>
            <a:r>
              <a:rPr lang="en-US" sz="2400" dirty="0">
                <a:solidFill>
                  <a:schemeClr val="bg1"/>
                </a:solidFill>
              </a:rPr>
              <a:t>DOG / CAT	     $0 or $100</a:t>
            </a:r>
          </a:p>
          <a:p>
            <a:r>
              <a:rPr lang="en-US" sz="2400" dirty="0">
                <a:solidFill>
                  <a:schemeClr val="bg1"/>
                </a:solidFill>
              </a:rPr>
              <a:t>CAR PAYMENT      $250 used / $400 new</a:t>
            </a:r>
          </a:p>
          <a:p>
            <a:r>
              <a:rPr lang="en-US" sz="2400" dirty="0">
                <a:solidFill>
                  <a:schemeClr val="bg1"/>
                </a:solidFill>
              </a:rPr>
              <a:t>GASOLINE	     $100	</a:t>
            </a:r>
          </a:p>
          <a:p>
            <a:r>
              <a:rPr lang="en-US" sz="2400" dirty="0">
                <a:solidFill>
                  <a:schemeClr val="bg1"/>
                </a:solidFill>
              </a:rPr>
              <a:t>CAR REPAIRS	     $100	</a:t>
            </a:r>
          </a:p>
          <a:p>
            <a:r>
              <a:rPr lang="en-US" sz="2400" dirty="0">
                <a:solidFill>
                  <a:schemeClr val="bg1"/>
                </a:solidFill>
              </a:rPr>
              <a:t>LAKETRAN	     $0 or $100	</a:t>
            </a:r>
          </a:p>
          <a:p>
            <a:r>
              <a:rPr lang="en-US" sz="2400" dirty="0">
                <a:solidFill>
                  <a:schemeClr val="bg1"/>
                </a:solidFill>
              </a:rPr>
              <a:t>CHARITY 	     $0 or $50 or $100</a:t>
            </a:r>
          </a:p>
          <a:p>
            <a:endParaRPr lang="en-US" sz="2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757" y="2688292"/>
            <a:ext cx="3000375" cy="16859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183" y="417443"/>
            <a:ext cx="3028949" cy="19160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242" y="2343528"/>
            <a:ext cx="2198205" cy="21982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2757" y="4778237"/>
            <a:ext cx="3057525" cy="1714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5913" y="4750421"/>
            <a:ext cx="3127134" cy="19414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987" y="74127"/>
            <a:ext cx="2060713" cy="2060713"/>
          </a:xfrm>
          <a:prstGeom prst="rect">
            <a:avLst/>
          </a:prstGeom>
        </p:spPr>
      </p:pic>
    </p:spTree>
    <p:extLst>
      <p:ext uri="{BB962C8B-B14F-4D97-AF65-F5344CB8AC3E}">
        <p14:creationId xmlns:p14="http://schemas.microsoft.com/office/powerpoint/2010/main" val="162665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05826" y="19878"/>
            <a:ext cx="3349487" cy="4770782"/>
          </a:xfrm>
        </p:spPr>
        <p:txBody>
          <a:bodyPr/>
          <a:lstStyle/>
          <a:p>
            <a:br>
              <a:rPr lang="en-US" dirty="0"/>
            </a:br>
            <a:r>
              <a:rPr lang="en-US" dirty="0"/>
              <a:t>BUILD YOUR</a:t>
            </a:r>
            <a:br>
              <a:rPr lang="en-US" dirty="0"/>
            </a:br>
            <a:r>
              <a:rPr lang="en-US" dirty="0"/>
              <a:t>FINANCIAL </a:t>
            </a:r>
            <a:br>
              <a:rPr lang="en-US" dirty="0"/>
            </a:br>
            <a:r>
              <a:rPr lang="en-US" dirty="0"/>
              <a:t>WELL-BEING</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3955772" y="1165129"/>
            <a:ext cx="4294206" cy="755650"/>
          </a:xfrm>
        </p:spPr>
        <p:txBody>
          <a:bodyPr>
            <a:normAutofit/>
          </a:bodyPr>
          <a:lstStyle/>
          <a:p>
            <a:r>
              <a:rPr lang="en-US" sz="1800" b="1" dirty="0"/>
              <a:t>Spend less than you earn</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950804" y="1956155"/>
            <a:ext cx="4364536" cy="755650"/>
          </a:xfrm>
        </p:spPr>
        <p:txBody>
          <a:bodyPr>
            <a:normAutofit/>
          </a:bodyPr>
          <a:lstStyle/>
          <a:p>
            <a:r>
              <a:rPr lang="en-US" sz="1800" b="1" dirty="0"/>
              <a:t>Save for future spending</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3930925" y="2795897"/>
            <a:ext cx="4453989" cy="755650"/>
          </a:xfrm>
        </p:spPr>
        <p:txBody>
          <a:bodyPr>
            <a:normAutofit/>
          </a:bodyPr>
          <a:lstStyle/>
          <a:p>
            <a:r>
              <a:rPr lang="en-US" sz="1800" b="1" dirty="0"/>
              <a:t>Only borrow what you can afford</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a:xfrm>
            <a:off x="3916395" y="3699231"/>
            <a:ext cx="4294206" cy="755650"/>
          </a:xfrm>
        </p:spPr>
        <p:txBody>
          <a:bodyPr>
            <a:normAutofit/>
          </a:bodyPr>
          <a:lstStyle/>
          <a:p>
            <a:r>
              <a:rPr lang="en-US" sz="1800" b="1" dirty="0"/>
              <a:t>Grow your earning capacity</a:t>
            </a:r>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a:xfrm>
            <a:off x="3916395" y="4547424"/>
            <a:ext cx="4294206" cy="755650"/>
          </a:xfrm>
        </p:spPr>
        <p:txBody>
          <a:bodyPr>
            <a:normAutofit/>
          </a:bodyPr>
          <a:lstStyle/>
          <a:p>
            <a:r>
              <a:rPr lang="en-US" sz="1800" b="1" dirty="0"/>
              <a:t>Protect what you have</a:t>
            </a:r>
          </a:p>
        </p:txBody>
      </p:sp>
      <p:pic>
        <p:nvPicPr>
          <p:cNvPr id="12" name="Picture Placeholder 11"/>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flipH="1">
            <a:off x="7055708" y="1524475"/>
            <a:ext cx="5037438" cy="3778078"/>
          </a:xfrm>
        </p:spPr>
      </p:pic>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105" y="-586659"/>
            <a:ext cx="5998225" cy="8265985"/>
          </a:xfrm>
          <a:prstGeom prst="rect">
            <a:avLst/>
          </a:prstGeom>
        </p:spPr>
      </p:pic>
    </p:spTree>
    <p:extLst>
      <p:ext uri="{BB962C8B-B14F-4D97-AF65-F5344CB8AC3E}">
        <p14:creationId xmlns:p14="http://schemas.microsoft.com/office/powerpoint/2010/main" val="341917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26" y="1230284"/>
            <a:ext cx="6022252" cy="4415141"/>
          </a:xfrm>
          <a:prstGeom prst="rect">
            <a:avLst/>
          </a:prstGeom>
        </p:spPr>
      </p:pic>
      <p:sp>
        <p:nvSpPr>
          <p:cNvPr id="5" name="TextBox 4"/>
          <p:cNvSpPr txBox="1"/>
          <p:nvPr/>
        </p:nvSpPr>
        <p:spPr>
          <a:xfrm>
            <a:off x="3438940" y="4621696"/>
            <a:ext cx="5824330" cy="769441"/>
          </a:xfrm>
          <a:prstGeom prst="rect">
            <a:avLst/>
          </a:prstGeom>
          <a:noFill/>
        </p:spPr>
        <p:txBody>
          <a:bodyPr wrap="square" rtlCol="0">
            <a:spAutoFit/>
          </a:bodyPr>
          <a:lstStyle/>
          <a:p>
            <a:r>
              <a:rPr lang="en-US" sz="4400" b="1" dirty="0">
                <a:solidFill>
                  <a:srgbClr val="1F1F26"/>
                </a:solidFill>
              </a:rPr>
              <a:t>WINDFALL OR EXPENSE</a:t>
            </a:r>
          </a:p>
        </p:txBody>
      </p:sp>
    </p:spTree>
    <p:extLst>
      <p:ext uri="{BB962C8B-B14F-4D97-AF65-F5344CB8AC3E}">
        <p14:creationId xmlns:p14="http://schemas.microsoft.com/office/powerpoint/2010/main" val="2430451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097156" y="-387625"/>
            <a:ext cx="9256643" cy="2078314"/>
          </a:xfrm>
        </p:spPr>
        <p:txBody>
          <a:bodyPr/>
          <a:lstStyle/>
          <a:p>
            <a:pPr eaLnBrk="1" hangingPunct="1"/>
            <a:r>
              <a:rPr lang="en-US" altLang="en-US" dirty="0"/>
              <a:t>setting up and maintaining a budget</a:t>
            </a:r>
          </a:p>
        </p:txBody>
      </p:sp>
      <p:graphicFrame>
        <p:nvGraphicFramePr>
          <p:cNvPr id="16724" name="Group 340"/>
          <p:cNvGraphicFramePr>
            <a:graphicFrameLocks noGrp="1"/>
          </p:cNvGraphicFramePr>
          <p:nvPr>
            <p:extLst>
              <p:ext uri="{D42A27DB-BD31-4B8C-83A1-F6EECF244321}">
                <p14:modId xmlns:p14="http://schemas.microsoft.com/office/powerpoint/2010/main" val="2564910013"/>
              </p:ext>
            </p:extLst>
          </p:nvPr>
        </p:nvGraphicFramePr>
        <p:xfrm>
          <a:off x="2667000" y="1316176"/>
          <a:ext cx="6858000" cy="4572000"/>
        </p:xfrm>
        <a:graphic>
          <a:graphicData uri="http://schemas.openxmlformats.org/drawingml/2006/table">
            <a:tbl>
              <a:tblPr/>
              <a:tblGrid>
                <a:gridCol w="1714500">
                  <a:extLst>
                    <a:ext uri="{9D8B030D-6E8A-4147-A177-3AD203B41FA5}">
                      <a16:colId xmlns:a16="http://schemas.microsoft.com/office/drawing/2014/main" val="2712526542"/>
                    </a:ext>
                  </a:extLst>
                </a:gridCol>
                <a:gridCol w="1714500">
                  <a:extLst>
                    <a:ext uri="{9D8B030D-6E8A-4147-A177-3AD203B41FA5}">
                      <a16:colId xmlns:a16="http://schemas.microsoft.com/office/drawing/2014/main" val="668748022"/>
                    </a:ext>
                  </a:extLst>
                </a:gridCol>
                <a:gridCol w="1714500">
                  <a:extLst>
                    <a:ext uri="{9D8B030D-6E8A-4147-A177-3AD203B41FA5}">
                      <a16:colId xmlns:a16="http://schemas.microsoft.com/office/drawing/2014/main" val="1485503480"/>
                    </a:ext>
                  </a:extLst>
                </a:gridCol>
                <a:gridCol w="1714500">
                  <a:extLst>
                    <a:ext uri="{9D8B030D-6E8A-4147-A177-3AD203B41FA5}">
                      <a16:colId xmlns:a16="http://schemas.microsoft.com/office/drawing/2014/main" val="3711382870"/>
                    </a:ext>
                  </a:extLst>
                </a:gridCol>
              </a:tblGrid>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income</a:t>
                      </a:r>
                      <a:endParaRPr kumimoji="0" lang="en-US" altLang="en-US" sz="1200" b="0"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budget</a:t>
                      </a:r>
                      <a:endParaRPr kumimoji="0" lang="en-US" altLang="en-US" sz="1200" b="0"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actual</a:t>
                      </a:r>
                      <a:endParaRPr kumimoji="0" lang="en-US" altLang="en-US" sz="1200" b="0"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difference</a:t>
                      </a:r>
                      <a:endParaRPr kumimoji="0" lang="en-US" altLang="en-US" sz="1200" b="0"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3986769886"/>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Job #1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6144701"/>
                  </a:ext>
                </a:extLst>
              </a:tr>
              <a:tr h="2174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Job #1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750419"/>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Other</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8759382"/>
                  </a:ext>
                </a:extLst>
              </a:tr>
              <a:tr h="3698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total monthly income</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27656594"/>
                  </a:ext>
                </a:extLst>
              </a:tr>
              <a:tr h="20796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8613225"/>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expenses</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budget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actual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difference</a:t>
                      </a:r>
                    </a:p>
                  </a:txBody>
                  <a:tcPr anchor="ctr" horzOverflow="overflow">
                    <a:lnL w="12700" cap="flat" cmpd="sng" algn="ctr">
                      <a:solidFill>
                        <a:schemeClr val="tx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3924288526"/>
                  </a:ext>
                </a:extLst>
              </a:tr>
              <a:tr h="219075">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fixed regular expenses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7499144"/>
                  </a:ext>
                </a:extLst>
              </a:tr>
              <a:tr h="2174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Rent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551136"/>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Car insurance</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7910415"/>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Car payment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20422294"/>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Credit card</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8559225"/>
                  </a:ext>
                </a:extLst>
              </a:tr>
              <a:tr h="236538">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fixed irregular expenses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91208"/>
                  </a:ext>
                </a:extLst>
              </a:tr>
              <a:tr h="23653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Savings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81678139"/>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Food</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9274116"/>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Utilities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73384681"/>
                  </a:ext>
                </a:extLst>
              </a:tr>
            </a:tbl>
          </a:graphicData>
        </a:graphic>
      </p:graphicFrame>
    </p:spTree>
    <p:extLst>
      <p:ext uri="{BB962C8B-B14F-4D97-AF65-F5344CB8AC3E}">
        <p14:creationId xmlns:p14="http://schemas.microsoft.com/office/powerpoint/2010/main" val="2207070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6287" y="365125"/>
            <a:ext cx="11025809" cy="1325563"/>
          </a:xfrm>
        </p:spPr>
        <p:txBody>
          <a:bodyPr/>
          <a:lstStyle/>
          <a:p>
            <a:pPr eaLnBrk="1" hangingPunct="1"/>
            <a:r>
              <a:rPr lang="en-US" altLang="en-US" dirty="0"/>
              <a:t>setting up and maintaining a budget (continued)</a:t>
            </a:r>
          </a:p>
        </p:txBody>
      </p:sp>
      <p:graphicFrame>
        <p:nvGraphicFramePr>
          <p:cNvPr id="23882" name="Group 330"/>
          <p:cNvGraphicFramePr>
            <a:graphicFrameLocks noGrp="1"/>
          </p:cNvGraphicFramePr>
          <p:nvPr>
            <p:extLst>
              <p:ext uri="{D42A27DB-BD31-4B8C-83A1-F6EECF244321}">
                <p14:modId xmlns:p14="http://schemas.microsoft.com/office/powerpoint/2010/main" val="792734091"/>
              </p:ext>
            </p:extLst>
          </p:nvPr>
        </p:nvGraphicFramePr>
        <p:xfrm>
          <a:off x="2527852" y="1730445"/>
          <a:ext cx="6858000" cy="4299585"/>
        </p:xfrm>
        <a:graphic>
          <a:graphicData uri="http://schemas.openxmlformats.org/drawingml/2006/table">
            <a:tbl>
              <a:tblPr/>
              <a:tblGrid>
                <a:gridCol w="1714500">
                  <a:extLst>
                    <a:ext uri="{9D8B030D-6E8A-4147-A177-3AD203B41FA5}">
                      <a16:colId xmlns:a16="http://schemas.microsoft.com/office/drawing/2014/main" val="209197505"/>
                    </a:ext>
                  </a:extLst>
                </a:gridCol>
                <a:gridCol w="1714500">
                  <a:extLst>
                    <a:ext uri="{9D8B030D-6E8A-4147-A177-3AD203B41FA5}">
                      <a16:colId xmlns:a16="http://schemas.microsoft.com/office/drawing/2014/main" val="4115142025"/>
                    </a:ext>
                  </a:extLst>
                </a:gridCol>
                <a:gridCol w="1714500">
                  <a:extLst>
                    <a:ext uri="{9D8B030D-6E8A-4147-A177-3AD203B41FA5}">
                      <a16:colId xmlns:a16="http://schemas.microsoft.com/office/drawing/2014/main" val="324796767"/>
                    </a:ext>
                  </a:extLst>
                </a:gridCol>
                <a:gridCol w="1714500">
                  <a:extLst>
                    <a:ext uri="{9D8B030D-6E8A-4147-A177-3AD203B41FA5}">
                      <a16:colId xmlns:a16="http://schemas.microsoft.com/office/drawing/2014/main" val="895807849"/>
                    </a:ext>
                  </a:extLst>
                </a:gridCol>
              </a:tblGrid>
              <a:tr h="1555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expenses</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budget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actual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difference</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744126297"/>
                  </a:ext>
                </a:extLst>
              </a:tr>
              <a:tr h="174625">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transportation</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7650938"/>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Bus fare</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0334766"/>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Gas and oil</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5489727"/>
                  </a:ext>
                </a:extLst>
              </a:tr>
              <a:tr h="2762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Parking and tolls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7921756"/>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Repairs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9413553"/>
                  </a:ext>
                </a:extLst>
              </a:tr>
              <a:tr h="176213">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other</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5797977"/>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Medical expenses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54233318"/>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Clothing</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510088"/>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Entertainment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9196311"/>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Household items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91130939"/>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Personal items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9827245"/>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Tuition</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1651682"/>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School expenses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5805650"/>
                  </a:ext>
                </a:extLst>
              </a:tr>
              <a:tr h="45131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total monthly expenses</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925409407"/>
                  </a:ext>
                </a:extLst>
              </a:tr>
            </a:tbl>
          </a:graphicData>
        </a:graphic>
      </p:graphicFrame>
    </p:spTree>
    <p:extLst>
      <p:ext uri="{BB962C8B-B14F-4D97-AF65-F5344CB8AC3E}">
        <p14:creationId xmlns:p14="http://schemas.microsoft.com/office/powerpoint/2010/main" val="4152616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061" y="12484"/>
            <a:ext cx="10039939" cy="6789185"/>
          </a:xfrm>
          <a:prstGeom prst="rect">
            <a:avLst/>
          </a:prstGeom>
        </p:spPr>
      </p:pic>
      <p:sp>
        <p:nvSpPr>
          <p:cNvPr id="3" name="TextBox 2"/>
          <p:cNvSpPr txBox="1"/>
          <p:nvPr/>
        </p:nvSpPr>
        <p:spPr>
          <a:xfrm>
            <a:off x="69574" y="1073426"/>
            <a:ext cx="2082487" cy="3847207"/>
          </a:xfrm>
          <a:prstGeom prst="rect">
            <a:avLst/>
          </a:prstGeom>
          <a:noFill/>
        </p:spPr>
        <p:txBody>
          <a:bodyPr wrap="square" rtlCol="0">
            <a:spAutoFit/>
          </a:bodyPr>
          <a:lstStyle/>
          <a:p>
            <a:r>
              <a:rPr lang="en-US" sz="2400" b="1" u="sng" dirty="0"/>
              <a:t>Which of the following is affected by one’s values in life?</a:t>
            </a:r>
          </a:p>
          <a:p>
            <a:endParaRPr lang="en-US" sz="2400" dirty="0"/>
          </a:p>
          <a:p>
            <a:pPr marL="457200" indent="-457200">
              <a:buAutoNum type="alphaUcPeriod"/>
            </a:pPr>
            <a:r>
              <a:rPr lang="en-US" sz="2000" b="1" dirty="0"/>
              <a:t>Decisions</a:t>
            </a:r>
          </a:p>
          <a:p>
            <a:pPr marL="457200" indent="-457200">
              <a:buAutoNum type="alphaUcPeriod"/>
            </a:pPr>
            <a:r>
              <a:rPr lang="en-US" sz="2000" b="1" dirty="0"/>
              <a:t>Goals</a:t>
            </a:r>
          </a:p>
          <a:p>
            <a:pPr marL="457200" indent="-457200">
              <a:buAutoNum type="alphaUcPeriod"/>
            </a:pPr>
            <a:r>
              <a:rPr lang="en-US" sz="2000" b="1" dirty="0"/>
              <a:t>Personal life</a:t>
            </a:r>
          </a:p>
          <a:p>
            <a:pPr marL="457200" indent="-457200">
              <a:buAutoNum type="alphaUcPeriod"/>
            </a:pPr>
            <a:r>
              <a:rPr lang="en-US" sz="2000" b="1" dirty="0"/>
              <a:t>All of the above</a:t>
            </a:r>
          </a:p>
        </p:txBody>
      </p:sp>
    </p:spTree>
    <p:extLst>
      <p:ext uri="{BB962C8B-B14F-4D97-AF65-F5344CB8AC3E}">
        <p14:creationId xmlns:p14="http://schemas.microsoft.com/office/powerpoint/2010/main" val="3045638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775252" y="1510747"/>
            <a:ext cx="6480220" cy="3508513"/>
          </a:xfrm>
        </p:spPr>
        <p:txBody>
          <a:bodyPr>
            <a:normAutofit/>
          </a:bodyPr>
          <a:lstStyle/>
          <a:p>
            <a:r>
              <a:rPr lang="en-US" sz="4800" dirty="0"/>
              <a:t>CREDIT is the ability to borrow money or access goods or services with the understanding that you’ll pay later.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098" y="1381539"/>
            <a:ext cx="2286091" cy="3637722"/>
          </a:xfrm>
          <a:prstGeom prst="rect">
            <a:avLst/>
          </a:prstGeom>
        </p:spPr>
      </p:pic>
    </p:spTree>
    <p:extLst>
      <p:ext uri="{BB962C8B-B14F-4D97-AF65-F5344CB8AC3E}">
        <p14:creationId xmlns:p14="http://schemas.microsoft.com/office/powerpoint/2010/main" val="660194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6347013" y="188260"/>
            <a:ext cx="5513294" cy="6817658"/>
          </a:xfrm>
        </p:spPr>
        <p:txBody>
          <a:bodyPr>
            <a:normAutofit fontScale="85000" lnSpcReduction="10000"/>
          </a:bodyPr>
          <a:lstStyle/>
          <a:p>
            <a:r>
              <a:rPr lang="en-US" sz="3000" b="1" dirty="0"/>
              <a:t>Do credit scores matter when applying for credit (credit cards, installment loans, or mortgages), insurance, or even a new job?  The answer is simple.  Banks, lenders, insurance companies, and employers all use credit scores to determine if you will be granted the credit applied for and what the interest rate will be, if you are hired, or the risk of insuring you.  This system used by banks and lenders is often referred to as “risk-based pricing”.  Credit scores are the lender’s indicator of risk or the likelihood a borrower could default on a debt.  Consumer credit agencies such as Transunion, Equifax, and Experian have created algorithms or a statistical calculation, which use an individual’s past credit history and use of credit to measure the likelihood they would become late or default on their debt.</a:t>
            </a:r>
          </a:p>
          <a:p>
            <a:endParaRPr lang="en-US" dirty="0"/>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What Makes up a Credit Score?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39" y="2693504"/>
            <a:ext cx="5306526" cy="3737113"/>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573" y="0"/>
            <a:ext cx="11537577" cy="2862322"/>
          </a:xfrm>
          <a:prstGeom prst="rect">
            <a:avLst/>
          </a:prstGeom>
        </p:spPr>
        <p:txBody>
          <a:bodyPr wrap="square">
            <a:spAutoFit/>
          </a:bodyPr>
          <a:lstStyle/>
          <a:p>
            <a:pPr algn="ctr"/>
            <a:r>
              <a:rPr lang="en-US" sz="4400" b="1" dirty="0"/>
              <a:t>How Credit Scores are Calculated</a:t>
            </a:r>
            <a:r>
              <a:rPr lang="en-US" sz="3200" b="1" dirty="0"/>
              <a:t>:</a:t>
            </a:r>
          </a:p>
          <a:p>
            <a:pPr algn="ctr"/>
            <a:r>
              <a:rPr lang="en-US" sz="3200" b="1" dirty="0"/>
              <a:t>The Fair Isaac Corporation developed the “FICO” scoring system.  Under this system, credit scores range between 300 and 850.</a:t>
            </a:r>
          </a:p>
          <a:p>
            <a:pPr algn="ctr"/>
            <a:endParaRPr lang="en-US" sz="3600" b="1" dirty="0"/>
          </a:p>
          <a:p>
            <a:pPr algn="ct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77" y="1973538"/>
            <a:ext cx="10973619" cy="4686449"/>
          </a:xfrm>
          <a:prstGeom prst="rect">
            <a:avLst/>
          </a:prstGeom>
        </p:spPr>
      </p:pic>
    </p:spTree>
    <p:extLst>
      <p:ext uri="{BB962C8B-B14F-4D97-AF65-F5344CB8AC3E}">
        <p14:creationId xmlns:p14="http://schemas.microsoft.com/office/powerpoint/2010/main" val="716283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288235" y="241590"/>
            <a:ext cx="7255566" cy="31046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panose="020B0604020202020204" pitchFamily="34" charset="0"/>
              </a:rPr>
              <a:t>What</a:t>
            </a:r>
            <a:r>
              <a:rPr kumimoji="0" lang="en-US" altLang="en-US" sz="3600" b="1" i="0" u="none" strike="noStrike" cap="none" normalizeH="0" dirty="0">
                <a:ln>
                  <a:noFill/>
                </a:ln>
                <a:solidFill>
                  <a:schemeClr val="tx1"/>
                </a:solidFill>
                <a:effectLst/>
                <a:latin typeface="Arial" panose="020B0604020202020204" pitchFamily="34" charset="0"/>
              </a:rPr>
              <a:t> is sales tax?</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b="1" baseline="0" dirty="0">
                <a:latin typeface="Arial" panose="020B0604020202020204" pitchFamily="34" charset="0"/>
              </a:rPr>
              <a:t>1.</a:t>
            </a:r>
            <a:r>
              <a:rPr lang="en-US" altLang="en-US" sz="3600" dirty="0">
                <a:latin typeface="Arial" panose="020B0604020202020204" pitchFamily="34" charset="0"/>
              </a:rPr>
              <a:t> </a:t>
            </a:r>
            <a:r>
              <a:rPr kumimoji="0" lang="en-US" altLang="en-US" sz="3600" b="1" i="0" u="none" strike="noStrike" cap="none" normalizeH="0" baseline="0" dirty="0">
                <a:ln>
                  <a:noFill/>
                </a:ln>
                <a:solidFill>
                  <a:srgbClr val="555555"/>
                </a:solidFill>
                <a:effectLst/>
                <a:latin typeface="Open Sans"/>
              </a:rPr>
              <a:t>tax paid on income</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3600" b="1" i="0" u="none" strike="noStrike" cap="none" normalizeH="0" baseline="0" dirty="0">
                <a:ln>
                  <a:noFill/>
                </a:ln>
                <a:solidFill>
                  <a:srgbClr val="555555"/>
                </a:solidFill>
                <a:effectLst/>
                <a:latin typeface="Open Sans"/>
              </a:rPr>
              <a:t> tax earned on savings</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3600" b="1" i="0" u="none" strike="noStrike" cap="none" normalizeH="0" baseline="0" dirty="0">
                <a:ln>
                  <a:noFill/>
                </a:ln>
                <a:solidFill>
                  <a:srgbClr val="555555"/>
                </a:solidFill>
                <a:effectLst/>
                <a:latin typeface="Open Sans"/>
              </a:rPr>
              <a:t> tax paid on purchases</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3600" b="1" i="0" u="none" strike="noStrike" cap="none" normalizeH="0" baseline="0" dirty="0">
                <a:ln>
                  <a:noFill/>
                </a:ln>
                <a:solidFill>
                  <a:srgbClr val="555555"/>
                </a:solidFill>
                <a:effectLst/>
                <a:latin typeface="Open Sans"/>
              </a:rPr>
              <a:t> tax paid on all expenses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4723837" y="3514080"/>
            <a:ext cx="7195932" cy="31046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panose="020B0604020202020204" pitchFamily="34" charset="0"/>
              </a:rPr>
              <a:t>What is interest?</a:t>
            </a:r>
          </a:p>
          <a:p>
            <a:pPr marL="0" marR="0" lvl="0" indent="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555555"/>
                </a:solidFill>
                <a:effectLst/>
                <a:latin typeface="Open Sans"/>
              </a:rPr>
              <a:t>1. money paid on purchases</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lang="en-US" altLang="en-US" sz="3600" b="1" dirty="0">
                <a:solidFill>
                  <a:srgbClr val="555555"/>
                </a:solidFill>
                <a:latin typeface="Open Sans"/>
              </a:rPr>
              <a:t> money earned on an account</a:t>
            </a:r>
            <a:endParaRPr kumimoji="0" lang="en-US" altLang="en-US" sz="3600" b="1" i="0" u="none" strike="noStrike" cap="none" normalizeH="0" baseline="0" dirty="0">
              <a:ln>
                <a:noFill/>
              </a:ln>
              <a:solidFill>
                <a:srgbClr val="555555"/>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3600" b="1" i="0" u="none" strike="noStrike" cap="none" normalizeH="0" baseline="0" dirty="0">
                <a:ln>
                  <a:noFill/>
                </a:ln>
                <a:solidFill>
                  <a:srgbClr val="555555"/>
                </a:solidFill>
                <a:effectLst/>
                <a:latin typeface="Open Sans"/>
              </a:rPr>
              <a:t> money paid for expenses</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3600" b="1" i="0" u="none" strike="noStrike" cap="none" normalizeH="0" baseline="0" dirty="0">
                <a:ln>
                  <a:noFill/>
                </a:ln>
                <a:solidFill>
                  <a:srgbClr val="555555"/>
                </a:solidFill>
                <a:effectLst/>
                <a:latin typeface="Open Sans"/>
              </a:rPr>
              <a:t> money paid on taxes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583" y="3901706"/>
            <a:ext cx="3152673" cy="20966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834" y="241591"/>
            <a:ext cx="4657016" cy="3104677"/>
          </a:xfrm>
          <a:prstGeom prst="rect">
            <a:avLst/>
          </a:prstGeom>
        </p:spPr>
      </p:pic>
    </p:spTree>
    <p:extLst>
      <p:ext uri="{BB962C8B-B14F-4D97-AF65-F5344CB8AC3E}">
        <p14:creationId xmlns:p14="http://schemas.microsoft.com/office/powerpoint/2010/main" val="2749553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4"/>
          </a:fgClr>
          <a:bgClr>
            <a:schemeClr val="bg1"/>
          </a:bgClr>
        </a:pattFill>
        <a:effectLst/>
      </p:bgPr>
    </p:bg>
    <p:spTree>
      <p:nvGrpSpPr>
        <p:cNvPr id="1" name=""/>
        <p:cNvGrpSpPr/>
        <p:nvPr/>
      </p:nvGrpSpPr>
      <p:grpSpPr>
        <a:xfrm>
          <a:off x="0" y="0"/>
          <a:ext cx="0" cy="0"/>
          <a:chOff x="0" y="0"/>
          <a:chExt cx="0" cy="0"/>
        </a:xfrm>
      </p:grpSpPr>
      <p:sp>
        <p:nvSpPr>
          <p:cNvPr id="19" name="TextBox 18"/>
          <p:cNvSpPr txBox="1"/>
          <p:nvPr/>
        </p:nvSpPr>
        <p:spPr>
          <a:xfrm>
            <a:off x="1630017" y="1023732"/>
            <a:ext cx="9134061" cy="4893647"/>
          </a:xfrm>
          <a:prstGeom prst="rect">
            <a:avLst/>
          </a:prstGeom>
          <a:noFill/>
        </p:spPr>
        <p:txBody>
          <a:bodyPr wrap="square" rtlCol="0">
            <a:spAutoFit/>
          </a:bodyPr>
          <a:lstStyle/>
          <a:p>
            <a:r>
              <a:rPr lang="en-US" sz="2400" b="1" dirty="0">
                <a:solidFill>
                  <a:srgbClr val="002060"/>
                </a:solidFill>
              </a:rPr>
              <a:t>MANY PROFESSIONAL ATHLETES AND CELEBRITIES – PEOPLE WHO CAN AFFORD TO LIVE DESIRED LIFESTYLES – HAVE GOALS FOR THEIR PROFESSIONAL AND PERSONAL ACHIEVEMENTS.  WHY DO SUCCESSFUL PEOPLE SET GOALS?</a:t>
            </a:r>
          </a:p>
          <a:p>
            <a:endParaRPr lang="en-US" sz="2400" b="1" dirty="0">
              <a:solidFill>
                <a:srgbClr val="002060"/>
              </a:solidFill>
            </a:endParaRPr>
          </a:p>
          <a:p>
            <a:pPr marL="285750" indent="-285750">
              <a:buFont typeface="Arial" panose="020B0604020202020204" pitchFamily="34" charset="0"/>
              <a:buChar char="•"/>
            </a:pPr>
            <a:r>
              <a:rPr lang="en-US" sz="2400" b="1" dirty="0">
                <a:solidFill>
                  <a:srgbClr val="002060"/>
                </a:solidFill>
              </a:rPr>
              <a:t>A.  Goal-setting allows them to measure progress toward  accomplishments or lifestyle changes they desire</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a:solidFill>
                  <a:srgbClr val="002060"/>
                </a:solidFill>
              </a:rPr>
              <a:t>B.  Setting goals provides them with direction</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a:solidFill>
                  <a:srgbClr val="002060"/>
                </a:solidFill>
              </a:rPr>
              <a:t>C.  Goal-setting gives them an opportunity to show off to others</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a:solidFill>
                  <a:srgbClr val="002060"/>
                </a:solidFill>
              </a:rPr>
              <a:t>D.  Both “a” and “b”</a:t>
            </a:r>
          </a:p>
        </p:txBody>
      </p:sp>
    </p:spTree>
    <p:extLst>
      <p:ext uri="{BB962C8B-B14F-4D97-AF65-F5344CB8AC3E}">
        <p14:creationId xmlns:p14="http://schemas.microsoft.com/office/powerpoint/2010/main" val="1329629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923" y="1053549"/>
            <a:ext cx="4134678" cy="4154984"/>
          </a:xfrm>
          <a:prstGeom prst="rect">
            <a:avLst/>
          </a:prstGeom>
        </p:spPr>
        <p:txBody>
          <a:bodyPr wrap="square">
            <a:spAutoFit/>
          </a:bodyPr>
          <a:lstStyle/>
          <a:p>
            <a:r>
              <a:rPr lang="en-US" sz="4000" b="1" u="sng" dirty="0"/>
              <a:t>COURSE TOPICS</a:t>
            </a:r>
            <a:endParaRPr lang="en-US" sz="4000" dirty="0"/>
          </a:p>
          <a:p>
            <a:pPr marL="457200" indent="-457200">
              <a:buFont typeface="Wingdings" panose="05000000000000000000" pitchFamily="2" charset="2"/>
              <a:buChar char="§"/>
            </a:pPr>
            <a:r>
              <a:rPr lang="en-US" sz="2800" b="1" dirty="0"/>
              <a:t>Planning and goals</a:t>
            </a:r>
          </a:p>
          <a:p>
            <a:pPr marL="457200" indent="-457200">
              <a:buFont typeface="Wingdings" panose="05000000000000000000" pitchFamily="2" charset="2"/>
              <a:buChar char="§"/>
            </a:pPr>
            <a:r>
              <a:rPr lang="en-US" sz="2800" b="1" dirty="0"/>
              <a:t>Career preparation</a:t>
            </a:r>
          </a:p>
          <a:p>
            <a:pPr marL="457200" indent="-457200">
              <a:buFont typeface="Wingdings" panose="05000000000000000000" pitchFamily="2" charset="2"/>
              <a:buChar char="§"/>
            </a:pPr>
            <a:r>
              <a:rPr lang="en-US" sz="2800" b="1" dirty="0"/>
              <a:t>Spending and credit</a:t>
            </a:r>
          </a:p>
          <a:p>
            <a:pPr marL="457200" indent="-457200">
              <a:buFont typeface="Wingdings" panose="05000000000000000000" pitchFamily="2" charset="2"/>
              <a:buChar char="§"/>
            </a:pPr>
            <a:r>
              <a:rPr lang="en-US" sz="2800" b="1" dirty="0"/>
              <a:t>Consumer protection</a:t>
            </a:r>
          </a:p>
          <a:p>
            <a:pPr marL="457200" indent="-457200">
              <a:buFont typeface="Wingdings" panose="05000000000000000000" pitchFamily="2" charset="2"/>
              <a:buChar char="§"/>
            </a:pPr>
            <a:r>
              <a:rPr lang="en-US" sz="2800" b="1" dirty="0"/>
              <a:t>Income</a:t>
            </a:r>
          </a:p>
          <a:p>
            <a:pPr marL="457200" indent="-457200">
              <a:buFont typeface="Wingdings" panose="05000000000000000000" pitchFamily="2" charset="2"/>
              <a:buChar char="§"/>
            </a:pPr>
            <a:r>
              <a:rPr lang="en-US" sz="2800" b="1" dirty="0"/>
              <a:t>Money management</a:t>
            </a:r>
          </a:p>
          <a:p>
            <a:pPr marL="457200" indent="-457200">
              <a:buFont typeface="Wingdings" panose="05000000000000000000" pitchFamily="2" charset="2"/>
              <a:buChar char="§"/>
            </a:pPr>
            <a:r>
              <a:rPr lang="en-US" sz="2800" b="1" dirty="0"/>
              <a:t>Saving and investing</a:t>
            </a:r>
          </a:p>
          <a:p>
            <a:pPr marL="457200" indent="-457200">
              <a:buFont typeface="Wingdings" panose="05000000000000000000" pitchFamily="2" charset="2"/>
              <a:buChar char="§"/>
            </a:pPr>
            <a:r>
              <a:rPr lang="en-US" sz="2800" b="1" dirty="0"/>
              <a:t>Risk management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764" y="842643"/>
            <a:ext cx="7908236" cy="4707284"/>
          </a:xfrm>
          <a:prstGeom prst="rect">
            <a:avLst/>
          </a:prstGeom>
        </p:spPr>
      </p:pic>
    </p:spTree>
    <p:extLst>
      <p:ext uri="{BB962C8B-B14F-4D97-AF65-F5344CB8AC3E}">
        <p14:creationId xmlns:p14="http://schemas.microsoft.com/office/powerpoint/2010/main" val="1739776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Tree>
    <p:extLst>
      <p:ext uri="{BB962C8B-B14F-4D97-AF65-F5344CB8AC3E}">
        <p14:creationId xmlns:p14="http://schemas.microsoft.com/office/powerpoint/2010/main" val="3015835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658" y="0"/>
            <a:ext cx="5299364" cy="6858000"/>
          </a:xfrm>
          <a:prstGeom prst="rect">
            <a:avLst/>
          </a:prstGeom>
        </p:spPr>
      </p:pic>
    </p:spTree>
    <p:extLst>
      <p:ext uri="{BB962C8B-B14F-4D97-AF65-F5344CB8AC3E}">
        <p14:creationId xmlns:p14="http://schemas.microsoft.com/office/powerpoint/2010/main" val="3242385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424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r>
              <a:rPr lang="en-US" sz="2400" dirty="0"/>
              <a:t>STUDENTS EXPOSED TO AN ECONOMIC WAY OF THINKING AND TO PERSONAL FINANCIAL CONCEPTS AT AGE APPROPRIATE LEVELS CAN MORE EASILY APPLY SOUND DECISION-MAKING SKILLS, DEVELOP STABLE SAVING AND SPENDING HABITS, AND LINK EDUCATION SUCCESS TO CAREER AND LIFE SUCCESS</a:t>
            </a:r>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a:t>WHY IS FINANCIAL EDUCATION IMPORTANT?</a:t>
            </a:r>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081606" y="1"/>
            <a:ext cx="3199506" cy="3206186"/>
          </a:xfrm>
        </p:spPr>
      </p:pic>
      <p:pic>
        <p:nvPicPr>
          <p:cNvPr id="9" name="Picture Placeholder 8"/>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560443" y="3358587"/>
            <a:ext cx="2241833" cy="3362750"/>
          </a:xfrm>
        </p:spPr>
      </p:pic>
    </p:spTree>
    <p:extLst>
      <p:ext uri="{BB962C8B-B14F-4D97-AF65-F5344CB8AC3E}">
        <p14:creationId xmlns:p14="http://schemas.microsoft.com/office/powerpoint/2010/main" val="429917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892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140765" y="974034"/>
            <a:ext cx="5218043" cy="4303643"/>
          </a:xfrm>
        </p:spPr>
        <p:txBody>
          <a:bodyPr>
            <a:normAutofit/>
          </a:bodyPr>
          <a:lstStyle/>
          <a:p>
            <a:pPr algn="l" fontAlgn="base"/>
            <a:r>
              <a:rPr lang="en-US" sz="3600" b="1" dirty="0"/>
              <a:t>Gross Pay   </a:t>
            </a:r>
            <a:r>
              <a:rPr lang="en-US" sz="3600" dirty="0"/>
              <a:t>500.00</a:t>
            </a:r>
          </a:p>
          <a:p>
            <a:pPr algn="l" fontAlgn="base"/>
            <a:r>
              <a:rPr lang="en-US" sz="3600" b="1" dirty="0"/>
              <a:t>Federal        </a:t>
            </a:r>
            <a:r>
              <a:rPr lang="en-US" sz="3600" dirty="0"/>
              <a:t>33.27</a:t>
            </a:r>
          </a:p>
          <a:p>
            <a:pPr algn="l" fontAlgn="base"/>
            <a:r>
              <a:rPr lang="en-US" sz="3600" b="1" dirty="0"/>
              <a:t>FICA            </a:t>
            </a:r>
            <a:r>
              <a:rPr lang="en-US" sz="3600" dirty="0"/>
              <a:t>31.00</a:t>
            </a:r>
          </a:p>
          <a:p>
            <a:pPr algn="l" fontAlgn="base"/>
            <a:r>
              <a:rPr lang="en-US" sz="3600" b="1" dirty="0"/>
              <a:t>Medicare       </a:t>
            </a:r>
            <a:r>
              <a:rPr lang="en-US" sz="3600" dirty="0"/>
              <a:t>7.25</a:t>
            </a:r>
          </a:p>
          <a:p>
            <a:pPr algn="l" fontAlgn="base"/>
            <a:r>
              <a:rPr lang="en-US" sz="3600" b="1" dirty="0"/>
              <a:t>State             </a:t>
            </a:r>
            <a:r>
              <a:rPr lang="en-US" sz="3600" dirty="0"/>
              <a:t>5.20</a:t>
            </a:r>
          </a:p>
          <a:p>
            <a:pPr algn="l" fontAlgn="base"/>
            <a:r>
              <a:rPr lang="en-US" sz="3600" b="1" dirty="0"/>
              <a:t>Net Pay      </a:t>
            </a:r>
            <a:r>
              <a:rPr lang="en-US" sz="3600" dirty="0"/>
              <a:t>423.28</a:t>
            </a:r>
          </a:p>
          <a:p>
            <a:endParaRPr lang="en-US" dirty="0"/>
          </a:p>
        </p:txBody>
      </p:sp>
      <p:sp>
        <p:nvSpPr>
          <p:cNvPr id="5" name="TextBox 4"/>
          <p:cNvSpPr txBox="1"/>
          <p:nvPr/>
        </p:nvSpPr>
        <p:spPr>
          <a:xfrm>
            <a:off x="715617" y="149087"/>
            <a:ext cx="8070574" cy="1107996"/>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rPr>
              <a:t>         EXAMPLE</a:t>
            </a:r>
          </a:p>
          <a:p>
            <a:endParaRPr lang="en-US" dirty="0">
              <a:solidFill>
                <a:schemeClr val="bg1"/>
              </a:solidFill>
            </a:endParaRPr>
          </a:p>
        </p:txBody>
      </p:sp>
    </p:spTree>
    <p:extLst>
      <p:ext uri="{BB962C8B-B14F-4D97-AF65-F5344CB8AC3E}">
        <p14:creationId xmlns:p14="http://schemas.microsoft.com/office/powerpoint/2010/main" val="1092169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359078" y="2407754"/>
            <a:ext cx="5933661" cy="4450246"/>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317927" y="0"/>
            <a:ext cx="4323521" cy="3289852"/>
          </a:xfrm>
        </p:spPr>
        <p:txBody>
          <a:bodyPr>
            <a:normAutofit fontScale="90000"/>
          </a:bodyPr>
          <a:lstStyle/>
          <a:p>
            <a:pPr marL="571500" indent="-571500">
              <a:buFont typeface="Wingdings" panose="05000000000000000000" pitchFamily="2" charset="2"/>
              <a:buChar char="ü"/>
            </a:pPr>
            <a:r>
              <a:rPr lang="en-US" dirty="0"/>
              <a:t>SMART goals are:</a:t>
            </a:r>
            <a:br>
              <a:rPr lang="en-US" dirty="0"/>
            </a:br>
            <a:r>
              <a:rPr lang="en-US" dirty="0"/>
              <a:t>Specific</a:t>
            </a:r>
            <a:br>
              <a:rPr lang="en-US" dirty="0"/>
            </a:br>
            <a:r>
              <a:rPr lang="en-US" dirty="0"/>
              <a:t>Measurable</a:t>
            </a:r>
            <a:br>
              <a:rPr lang="en-US" dirty="0"/>
            </a:br>
            <a:r>
              <a:rPr lang="en-US" dirty="0"/>
              <a:t>Attainable</a:t>
            </a:r>
            <a:br>
              <a:rPr lang="en-US" dirty="0"/>
            </a:br>
            <a:r>
              <a:rPr lang="en-US" dirty="0"/>
              <a:t>Realistic</a:t>
            </a:r>
            <a:br>
              <a:rPr lang="en-US" dirty="0"/>
            </a:br>
            <a:r>
              <a:rPr lang="en-US" dirty="0"/>
              <a:t>Time Bound</a:t>
            </a:r>
            <a:br>
              <a:rPr lang="en-US" dirty="0"/>
            </a:br>
            <a:br>
              <a:rPr lang="en-US" dirty="0"/>
            </a:br>
            <a:endParaRPr lang="en-US" dirty="0"/>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267739" y="298174"/>
            <a:ext cx="6213061" cy="1868557"/>
          </a:xfrm>
        </p:spPr>
        <p:txBody>
          <a:bodyPr>
            <a:normAutofit lnSpcReduction="10000"/>
          </a:bodyPr>
          <a:lstStyle/>
          <a:p>
            <a:r>
              <a:rPr lang="en-US" sz="1800" b="1" u="sng" dirty="0"/>
              <a:t>An example of a clearly written financial goal would be</a:t>
            </a:r>
            <a:r>
              <a:rPr lang="en-US" sz="1800" dirty="0"/>
              <a:t>:</a:t>
            </a:r>
          </a:p>
          <a:p>
            <a:pPr marL="457200" indent="-457200">
              <a:buAutoNum type="alphaUcPeriod"/>
            </a:pPr>
            <a:r>
              <a:rPr lang="en-US" sz="1800" b="1" dirty="0"/>
              <a:t>“To pay off credit card bills by 2024.”</a:t>
            </a:r>
          </a:p>
          <a:p>
            <a:pPr marL="457200" indent="-457200">
              <a:buAutoNum type="alphaUcPeriod"/>
            </a:pPr>
            <a:r>
              <a:rPr lang="en-US" sz="1800" b="1" dirty="0"/>
              <a:t>“To save money for college for the next five years.”</a:t>
            </a:r>
          </a:p>
          <a:p>
            <a:pPr marL="457200" indent="-457200">
              <a:buAutoNum type="alphaUcPeriod"/>
            </a:pPr>
            <a:r>
              <a:rPr lang="en-US" sz="1800" b="1" dirty="0"/>
              <a:t>“To establish an emergency fund of $2,000 in 18 months.”</a:t>
            </a:r>
          </a:p>
          <a:p>
            <a:pPr marL="457200" indent="-457200">
              <a:buAutoNum type="alphaUcPeriod"/>
            </a:pPr>
            <a:r>
              <a:rPr lang="en-US" sz="1800" b="1" dirty="0"/>
              <a:t>All of the above</a:t>
            </a:r>
          </a:p>
          <a:p>
            <a:endParaRPr lang="en-US" dirty="0"/>
          </a:p>
        </p:txBody>
      </p:sp>
      <p:sp>
        <p:nvSpPr>
          <p:cNvPr id="9" name="Text Placeholder 8"/>
          <p:cNvSpPr>
            <a:spLocks noGrp="1"/>
          </p:cNvSpPr>
          <p:nvPr>
            <p:ph type="body" sz="quarter" idx="16"/>
          </p:nvPr>
        </p:nvSpPr>
        <p:spPr/>
        <p:txBody>
          <a:bodyPr>
            <a:normAutofit/>
          </a:bodyPr>
          <a:lstStyle/>
          <a:p>
            <a:r>
              <a:rPr lang="en-US" b="1" u="sng" dirty="0"/>
              <a:t>An example of a long-term goal would be</a:t>
            </a:r>
            <a:r>
              <a:rPr lang="en-US" dirty="0"/>
              <a:t>:</a:t>
            </a:r>
          </a:p>
          <a:p>
            <a:pPr marL="457200" indent="-457200">
              <a:buAutoNum type="alphaUcPeriod"/>
            </a:pPr>
            <a:r>
              <a:rPr lang="en-US" b="1" dirty="0"/>
              <a:t>A family vacation</a:t>
            </a:r>
          </a:p>
          <a:p>
            <a:pPr marL="457200" indent="-457200">
              <a:buAutoNum type="alphaUcPeriod"/>
            </a:pPr>
            <a:r>
              <a:rPr lang="en-US" b="1" dirty="0"/>
              <a:t>Buying a used car</a:t>
            </a:r>
          </a:p>
          <a:p>
            <a:pPr marL="457200" indent="-457200">
              <a:buAutoNum type="alphaUcPeriod"/>
            </a:pPr>
            <a:r>
              <a:rPr lang="en-US" b="1" dirty="0"/>
              <a:t>Purchasing a cell phone</a:t>
            </a:r>
          </a:p>
          <a:p>
            <a:pPr marL="457200" indent="-457200">
              <a:buAutoNum type="alphaUcPeriod"/>
            </a:pPr>
            <a:r>
              <a:rPr lang="en-US" b="1" dirty="0"/>
              <a:t>Saving for retirement</a:t>
            </a:r>
          </a:p>
        </p:txBody>
      </p:sp>
    </p:spTree>
    <p:extLst>
      <p:ext uri="{BB962C8B-B14F-4D97-AF65-F5344CB8AC3E}">
        <p14:creationId xmlns:p14="http://schemas.microsoft.com/office/powerpoint/2010/main" val="268795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3906079" y="268357"/>
            <a:ext cx="4442792" cy="6152321"/>
          </a:xfrm>
        </p:spPr>
        <p:txBody>
          <a:bodyPr>
            <a:normAutofit fontScale="90000"/>
          </a:bodyPr>
          <a:lstStyle/>
          <a:p>
            <a:r>
              <a:rPr lang="en-US" sz="3600" dirty="0"/>
              <a:t>Nicole set a goal to buy a car in the next few months.  She plans to make a $2,500 down payment and has already saved $1,300.  If she can save $150 each month, how long will it take her to save the entire $2,500</a:t>
            </a:r>
            <a:r>
              <a:rPr lang="en-US" sz="3600" u="sng" dirty="0"/>
              <a:t>:</a:t>
            </a:r>
            <a:br>
              <a:rPr lang="en-US" sz="3600" dirty="0"/>
            </a:br>
            <a:br>
              <a:rPr lang="en-US" sz="3200" dirty="0"/>
            </a:br>
            <a:r>
              <a:rPr lang="en-US" sz="3200" dirty="0"/>
              <a:t>A .  6 months</a:t>
            </a:r>
            <a:br>
              <a:rPr lang="en-US" sz="3200" dirty="0"/>
            </a:br>
            <a:r>
              <a:rPr lang="en-US" sz="3200" dirty="0"/>
              <a:t>B.   8 months</a:t>
            </a:r>
            <a:br>
              <a:rPr lang="en-US" sz="3200" dirty="0"/>
            </a:br>
            <a:r>
              <a:rPr lang="en-US" sz="3200" dirty="0"/>
              <a:t>C.   10 months</a:t>
            </a:r>
            <a:br>
              <a:rPr lang="en-US" sz="3200" dirty="0"/>
            </a:br>
            <a:r>
              <a:rPr lang="en-US" sz="3200" dirty="0"/>
              <a:t>D.  12 months</a:t>
            </a:r>
            <a:br>
              <a:rPr lang="en-US" dirty="0"/>
            </a:br>
            <a:endParaRPr lang="en-US" dirty="0"/>
          </a:p>
        </p:txBody>
      </p:sp>
      <p:pic>
        <p:nvPicPr>
          <p:cNvPr id="19" name="Picture Placeholder 18"/>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0" y="2345"/>
            <a:ext cx="3771349" cy="3771349"/>
          </a:xfrm>
        </p:spPr>
      </p:pic>
      <p:pic>
        <p:nvPicPr>
          <p:cNvPr id="18" name="Picture Placeholder 15"/>
          <p:cNvPicPr>
            <a:picLocks noGrp="1" noChangeAspect="1"/>
          </p:cNvPicPr>
          <p:nvPr>
            <p:ph type="pic" sz="quarter" idx="17"/>
          </p:nvPr>
        </p:nvPicPr>
        <p:blipFill>
          <a:blip r:embed="rId3">
            <a:extLst>
              <a:ext uri="{28A0092B-C50C-407E-A947-70E740481C1C}">
                <a14:useLocalDpi xmlns:a14="http://schemas.microsoft.com/office/drawing/2010/main" val="0"/>
              </a:ext>
            </a:extLst>
          </a:blip>
          <a:stretch>
            <a:fillRect/>
          </a:stretch>
        </p:blipFill>
        <p:spPr>
          <a:xfrm>
            <a:off x="8483600" y="645556"/>
            <a:ext cx="3708400" cy="5562600"/>
          </a:xfrm>
        </p:spPr>
      </p:pic>
    </p:spTree>
    <p:extLst>
      <p:ext uri="{BB962C8B-B14F-4D97-AF65-F5344CB8AC3E}">
        <p14:creationId xmlns:p14="http://schemas.microsoft.com/office/powerpoint/2010/main" val="288594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flipH="1">
            <a:off x="-89452" y="0"/>
            <a:ext cx="12192000" cy="6858000"/>
          </a:xfrm>
        </p:spPr>
      </p:pic>
      <p:sp>
        <p:nvSpPr>
          <p:cNvPr id="3" name="Text Placeholder 2"/>
          <p:cNvSpPr>
            <a:spLocks noGrp="1"/>
          </p:cNvSpPr>
          <p:nvPr>
            <p:ph type="body" sz="quarter" idx="14"/>
          </p:nvPr>
        </p:nvSpPr>
        <p:spPr>
          <a:xfrm>
            <a:off x="-111909" y="2626033"/>
            <a:ext cx="5081474" cy="4231967"/>
          </a:xfrm>
        </p:spPr>
        <p:txBody>
          <a:bodyPr>
            <a:normAutofit/>
          </a:bodyPr>
          <a:lstStyle/>
          <a:p>
            <a:r>
              <a:rPr lang="en-US" u="sng" dirty="0"/>
              <a:t>Values, peers, family,</a:t>
            </a:r>
          </a:p>
          <a:p>
            <a:r>
              <a:rPr lang="en-US" u="sng" dirty="0"/>
              <a:t>feelings, and habits can influence</a:t>
            </a:r>
            <a:r>
              <a:rPr lang="en-US" dirty="0"/>
              <a:t>:</a:t>
            </a:r>
          </a:p>
          <a:p>
            <a:pPr marL="457200" indent="-457200">
              <a:buAutoNum type="alphaUcPeriod"/>
            </a:pPr>
            <a:r>
              <a:rPr lang="en-US" dirty="0"/>
              <a:t> Education</a:t>
            </a:r>
          </a:p>
          <a:p>
            <a:pPr marL="457200" indent="-457200">
              <a:buAutoNum type="alphaUcPeriod"/>
            </a:pPr>
            <a:r>
              <a:rPr lang="en-US" dirty="0"/>
              <a:t> Relationships</a:t>
            </a:r>
          </a:p>
          <a:p>
            <a:pPr marL="457200" indent="-457200">
              <a:buAutoNum type="alphaUcPeriod"/>
            </a:pPr>
            <a:r>
              <a:rPr lang="en-US" dirty="0"/>
              <a:t> Financial Decisions</a:t>
            </a:r>
          </a:p>
          <a:p>
            <a:pPr marL="457200" indent="-457200">
              <a:buAutoNum type="alphaUcPeriod"/>
            </a:pPr>
            <a:r>
              <a:rPr lang="en-US" dirty="0"/>
              <a:t> All of the above</a:t>
            </a:r>
          </a:p>
          <a:p>
            <a:endParaRPr lang="en-US" dirty="0"/>
          </a:p>
        </p:txBody>
      </p:sp>
      <p:sp>
        <p:nvSpPr>
          <p:cNvPr id="2" name="Title 1">
            <a:extLst>
              <a:ext uri="{FF2B5EF4-FFF2-40B4-BE49-F238E27FC236}">
                <a16:creationId xmlns:a16="http://schemas.microsoft.com/office/drawing/2014/main" id="{93CF8A26-1621-4E73-86DB-631C377CD1F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600" dirty="0">
                <a:solidFill>
                  <a:schemeClr val="bg1"/>
                </a:solidFill>
              </a:rPr>
              <a:t>28</a:t>
            </a:r>
          </a:p>
        </p:txBody>
      </p:sp>
    </p:spTree>
    <p:extLst>
      <p:ext uri="{BB962C8B-B14F-4D97-AF65-F5344CB8AC3E}">
        <p14:creationId xmlns:p14="http://schemas.microsoft.com/office/powerpoint/2010/main" val="1415924349"/>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 _Bold_Sophisticated_02_MS - v5" id="{0D41E119-70BC-460A-871B-170510AB4D35}" vid="{64C62F1B-F437-4409-9C0D-EDEE8FFAF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E8B52BE-6787-403E-A094-B18CEB016691}">
  <ds:schemaRefs>
    <ds:schemaRef ds:uri="http://schemas.microsoft.com/sharepoint/v3/contenttype/forms"/>
  </ds:schemaRefs>
</ds:datastoreItem>
</file>

<file path=customXml/itemProps2.xml><?xml version="1.0" encoding="utf-8"?>
<ds:datastoreItem xmlns:ds="http://schemas.openxmlformats.org/officeDocument/2006/customXml" ds:itemID="{A843D30A-FE5A-4A75-9AAA-C9B333E486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FE9C68-0C22-4EEC-B457-063807029368}">
  <ds:schemaRefs>
    <ds:schemaRef ds:uri="71af3243-3dd4-4a8d-8c0d-dd76da1f02a5"/>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16c05727-aa75-4e4a-9b5f-8a80a116589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1432</Words>
  <Application>Microsoft Office PowerPoint</Application>
  <PresentationFormat>Widescreen</PresentationFormat>
  <Paragraphs>272</Paragraphs>
  <Slides>32</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ＭＳ Ｐゴシック</vt:lpstr>
      <vt:lpstr>Arial</vt:lpstr>
      <vt:lpstr>Cabin-semi-bold</vt:lpstr>
      <vt:lpstr>Calibri</vt:lpstr>
      <vt:lpstr>Calibri Light</vt:lpstr>
      <vt:lpstr>Constantia</vt:lpstr>
      <vt:lpstr>Corbel</vt:lpstr>
      <vt:lpstr>Gill Sans</vt:lpstr>
      <vt:lpstr>Helvetica Light</vt:lpstr>
      <vt:lpstr>Helvetica Neue Medium</vt:lpstr>
      <vt:lpstr>Open Sans</vt:lpstr>
      <vt:lpstr>Raleway</vt:lpstr>
      <vt:lpstr>SourceSansPro</vt:lpstr>
      <vt:lpstr>Verdana</vt:lpstr>
      <vt:lpstr>Wingdings</vt:lpstr>
      <vt:lpstr>Office Theme</vt:lpstr>
      <vt:lpstr>FINANCIAL LITERACY </vt:lpstr>
      <vt:lpstr> BUILD YOUR FINANCIAL  WELL-BEING</vt:lpstr>
      <vt:lpstr>PowerPoint Presentation</vt:lpstr>
      <vt:lpstr>WHY IS FINANCIAL EDUCATION IMPORTANT?</vt:lpstr>
      <vt:lpstr>PowerPoint Presentation</vt:lpstr>
      <vt:lpstr>PowerPoint Presentation</vt:lpstr>
      <vt:lpstr>SMART goals are: Specific Measurable Attainable Realistic Time Bound  </vt:lpstr>
      <vt:lpstr>Nicole set a goal to buy a car in the next few months.  She plans to make a $2,500 down payment and has already saved $1,300.  If she can save $150 each month, how long will it take her to save the entire $2,500:  A .  6 months B.   8 months C.   10 months D.  12 months </vt:lpstr>
      <vt:lpstr>28</vt:lpstr>
      <vt:lpstr>Financial Tips for Young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up and maintaining a budget</vt:lpstr>
      <vt:lpstr>setting up and maintaining a budget (continued)</vt:lpstr>
      <vt:lpstr>PowerPoint Presentation</vt:lpstr>
      <vt:lpstr>CREDIT is the ability to borrow money or access goods or services with the understanding that you’ll pay later.</vt:lpstr>
      <vt:lpstr>What Makes up a Credit Score?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2022-03-09T13:04:51Z</dcterms:created>
  <dcterms:modified xsi:type="dcterms:W3CDTF">2024-03-12T12:58:37Z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