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7" r:id="rId3"/>
    <p:sldId id="262" r:id="rId4"/>
    <p:sldId id="285" r:id="rId5"/>
    <p:sldId id="284" r:id="rId6"/>
    <p:sldId id="265" r:id="rId7"/>
    <p:sldId id="287" r:id="rId8"/>
    <p:sldId id="286" r:id="rId9"/>
    <p:sldId id="259" r:id="rId10"/>
    <p:sldId id="264" r:id="rId11"/>
    <p:sldId id="288" r:id="rId12"/>
    <p:sldId id="289" r:id="rId13"/>
    <p:sldId id="290" r:id="rId14"/>
    <p:sldId id="291" r:id="rId15"/>
    <p:sldId id="292" r:id="rId16"/>
    <p:sldId id="293" r:id="rId17"/>
    <p:sldId id="266" r:id="rId18"/>
    <p:sldId id="263" r:id="rId19"/>
    <p:sldId id="275" r:id="rId20"/>
    <p:sldId id="279" r:id="rId21"/>
    <p:sldId id="276" r:id="rId22"/>
    <p:sldId id="277" r:id="rId23"/>
    <p:sldId id="282" r:id="rId24"/>
    <p:sldId id="280" r:id="rId25"/>
    <p:sldId id="278" r:id="rId26"/>
    <p:sldId id="26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DC3B6-766D-418B-952E-ED32C47BFC9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60FAC-49A1-464C-83E9-BB9B11E11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7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A10D-DA10-414B-8502-5FC1B2FB9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58C07-85CE-4DD5-80B4-9AA5ECA08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ABE05-C922-4249-94BA-F06B5397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3A3B7-59B1-49CA-B665-B54D0299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0DEDC-C44F-494E-AAD2-CA361EAF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1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8A97-3A5B-4772-9B5D-FA4493A2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1A4AB-3DAE-4123-9F15-FC27247F2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F23F6-CDCC-4F2D-9DC2-0006A0BB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0F561-EBF5-47D8-A22C-EC7DBB5C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484C-2F6E-46D5-A558-B0483A74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6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F9A2E-FED2-4E30-889C-243D9FC68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90720-77C4-49E9-B088-E98EAA293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9800B-2579-401C-B778-B106CEF9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B52F2-7B5C-4DCE-947A-F25D7B25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AD56D-ADED-48F1-9112-EF212205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3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90720" y="952320"/>
            <a:ext cx="10790880" cy="1017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15680" y="2433600"/>
            <a:ext cx="5386560" cy="639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48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404D-B146-4D61-955E-984BC12E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47FBA-2A18-4C28-A391-E251F6552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20A62-8C06-4F42-BC5D-7B0FCD49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2E0A-F5C0-4D9D-A088-1B498809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D99D9-0ACD-48C2-88B1-87D678D7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2713-1C7C-4684-A1F4-08BFFE7F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163A0-6798-4156-9783-5675B7544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15CB-1330-4B59-A0E1-93A2713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A7739-0A55-4BD9-99E3-D958016F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6AB3E-C965-4EF5-91D3-C21AA7F0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EABF-1203-4C5E-A626-733DFEEC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623F-D45B-4DF2-9551-B9C70E794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A9B44-3BCB-4859-9BCC-337501371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94993-37A8-4AAD-A006-ECC1223F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7C5A7-D884-4551-8F5B-9E3031FE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4E366-4AE4-4970-83E4-2CAFA125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5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C1DAE-C8A4-4EDB-80DA-D1EB9515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BA436-68F0-4F72-B560-4DCB437F6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38769-7BA4-4379-A9CE-AF42600C9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AC2A4-D9A5-4CAC-84F0-493D5E2E9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7AA97-0399-4F6C-9F8F-FA5C4D490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5AEBC8-A0B9-4C5F-814C-4CCFB019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17001-99A4-4D53-9412-922D1285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A5A76-9B5A-4DE5-9FBB-598C289F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1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C657D-220B-4AF5-953A-E4ED17C7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44E31-6D34-4934-A21C-8E852138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39A20-6985-4D4C-93F2-EAF235AD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C0244-DB08-425E-9F9C-8D3E2E7A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1F3D9-FB17-4558-A57B-2FB4D539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E6BE5-F8C8-405A-B06C-DFAD306D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53950-D579-463F-9071-E571B50B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4B13-2C89-48E3-B76F-E0971B98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27750-D3E6-4A67-8E9C-13FABC74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27642-1469-4275-9308-F4404390B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F9749-EAEE-48DB-A414-87791D44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5550D-9366-4BDB-8BFA-14A02E18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76599-0D7F-4B99-BB7A-A194EA4B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0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5BBC-25E8-41DF-86BA-3A2578B2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36AC0-DBA6-4D4E-A8C5-8406C9F6A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279BB-C562-4532-BFB7-77385177D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1F314-B529-4FA0-94C4-CC7B25EA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B95C9-9538-44E5-85A3-AFA611DB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69824-6AF6-4CC9-9E52-54980B0C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6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69FA1-C568-466E-A228-77CFBBC5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B57EA-6401-4B5E-9027-16B10FCE0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58431-3B20-4A58-811F-BFFB338EE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2EEC-B946-4AA3-B3CE-E01D1EB9105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16ED5-57A1-4D1B-B013-0BA49D0B0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8B915-64ED-4C48-A7DC-EB4134833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9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3675" y="4536759"/>
            <a:ext cx="5400676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CHRISTOPHER GALLOWAY</a:t>
            </a:r>
            <a:r>
              <a:rPr lang="en-US" sz="4267" dirty="0">
                <a:solidFill>
                  <a:schemeClr val="bg1"/>
                </a:solidFill>
              </a:rPr>
              <a:t>,</a:t>
            </a:r>
          </a:p>
          <a:p>
            <a:r>
              <a:rPr lang="en-US" sz="4267" dirty="0">
                <a:solidFill>
                  <a:schemeClr val="bg1"/>
                </a:solidFill>
              </a:rPr>
              <a:t>Lake County Auditor</a:t>
            </a:r>
          </a:p>
        </p:txBody>
      </p:sp>
      <p:pic>
        <p:nvPicPr>
          <p:cNvPr id="6" name="Picture 5" descr="C:\Users\sfalkenberg\AppData\Local\Microsoft\Windows\INetCache\Content.MSO\60619FED.tmp">
            <a:extLst>
              <a:ext uri="{FF2B5EF4-FFF2-40B4-BE49-F238E27FC236}">
                <a16:creationId xmlns:a16="http://schemas.microsoft.com/office/drawing/2014/main" id="{89FD69D7-C834-4B2B-B3E8-FC24118CAB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06" y="350823"/>
            <a:ext cx="6648076" cy="271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3CAC94-CA9A-4E43-88C7-A984872B7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1410339"/>
            <a:ext cx="4261045" cy="423582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1BBB5D-026E-4AAE-86FE-8E9F81EA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11981"/>
              </p:ext>
            </p:extLst>
          </p:nvPr>
        </p:nvGraphicFramePr>
        <p:xfrm>
          <a:off x="4840941" y="3528250"/>
          <a:ext cx="7054851" cy="2818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3776">
                  <a:extLst>
                    <a:ext uri="{9D8B030D-6E8A-4147-A177-3AD203B41FA5}">
                      <a16:colId xmlns:a16="http://schemas.microsoft.com/office/drawing/2014/main" val="2662524595"/>
                    </a:ext>
                  </a:extLst>
                </a:gridCol>
                <a:gridCol w="3331075">
                  <a:extLst>
                    <a:ext uri="{9D8B030D-6E8A-4147-A177-3AD203B41FA5}">
                      <a16:colId xmlns:a16="http://schemas.microsoft.com/office/drawing/2014/main" val="2806758801"/>
                    </a:ext>
                  </a:extLst>
                </a:gridCol>
              </a:tblGrid>
              <a:tr h="1409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500" dirty="0">
                          <a:effectLst/>
                          <a:latin typeface="Arial Rounded MT Bold" panose="020F0704030504030204" pitchFamily="34" charset="0"/>
                        </a:rPr>
                        <a:t>New 12 month payment plan</a:t>
                      </a:r>
                      <a:endParaRPr lang="en-US" sz="2400" kern="100" spc="500" dirty="0">
                        <a:solidFill>
                          <a:srgbClr val="E6DFD2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Rod" panose="02030509050101010101" pitchFamily="49" charset="-79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500">
                          <a:effectLst/>
                          <a:latin typeface="Arial Rounded MT Bold" panose="020F0704030504030204" pitchFamily="34" charset="0"/>
                        </a:rPr>
                        <a:t>Homestead &amp; VA tax credits</a:t>
                      </a:r>
                      <a:endParaRPr lang="en-US" sz="2400" kern="100" spc="500">
                        <a:solidFill>
                          <a:srgbClr val="E6DFD2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Rod" panose="02030509050101010101" pitchFamily="49" charset="-79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555558255"/>
                  </a:ext>
                </a:extLst>
              </a:tr>
              <a:tr h="1409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500" dirty="0">
                          <a:effectLst/>
                          <a:latin typeface="Arial Rounded MT Bold" panose="020F0704030504030204" pitchFamily="34" charset="0"/>
                        </a:rPr>
                        <a:t>Financial Literacy</a:t>
                      </a:r>
                      <a:endParaRPr lang="en-US" sz="2400" kern="100" spc="500" dirty="0">
                        <a:solidFill>
                          <a:srgbClr val="E6DFD2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Rod" panose="02030509050101010101" pitchFamily="49" charset="-79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500" dirty="0">
                          <a:effectLst/>
                          <a:latin typeface="Arial Rounded MT Bold" panose="020F0704030504030204" pitchFamily="34" charset="0"/>
                        </a:rPr>
                        <a:t>Identity Theft</a:t>
                      </a:r>
                      <a:endParaRPr lang="en-US" sz="2400" kern="100" spc="500" dirty="0">
                        <a:solidFill>
                          <a:srgbClr val="E6DFD2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Rod" panose="02030509050101010101" pitchFamily="49" charset="-79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2239471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3259D-9582-44AE-A1BC-1F45DF7E8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34" y="0"/>
            <a:ext cx="7749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2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7E60B-5D7E-42B0-BFE6-525689C3A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8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5537F-E738-46D6-A507-55AB4D656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5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70C44-8D66-40EF-8CD5-878FBD57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4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8D119F-FFE3-41E7-8934-C457AE211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69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23CC7-2838-43EC-BE69-6386BB71B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09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E6303-6511-44B0-B7FF-F2E5D25FE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3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dentity theft Stock Photos, Royalty Free Identity theft Image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8924" y="348792"/>
            <a:ext cx="94927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Black" panose="020B0A04020102020204" pitchFamily="34" charset="0"/>
              </a:rPr>
              <a:t>Identity Theft Explained</a:t>
            </a:r>
          </a:p>
          <a:p>
            <a:pPr algn="ctr"/>
            <a:endParaRPr lang="en-US" sz="44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400" dirty="0">
                <a:solidFill>
                  <a:schemeClr val="accent1"/>
                </a:solidFill>
                <a:latin typeface="Arial Black" panose="020B0A04020102020204" pitchFamily="34" charset="0"/>
              </a:rPr>
              <a:t>Identity theft occurs when a </a:t>
            </a:r>
            <a:r>
              <a:rPr lang="en-US" sz="4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criminal steals your personal information and uses it without your permission</a:t>
            </a:r>
            <a:r>
              <a:rPr lang="en-US" sz="4400" dirty="0">
                <a:solidFill>
                  <a:schemeClr val="accent1"/>
                </a:solidFill>
                <a:latin typeface="Arial Black" panose="020B0A04020102020204" pitchFamily="34" charset="0"/>
              </a:rPr>
              <a:t>, looking to steal your money, data and other personal assets.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1AD15-DBE3-4DA1-A20C-7A23A1605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94" y="-1"/>
            <a:ext cx="8779409" cy="68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5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779929"/>
            <a:ext cx="11503612" cy="473336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If you’re a victim:</a:t>
            </a:r>
            <a:br>
              <a:rPr lang="en-US" b="1" dirty="0">
                <a:solidFill>
                  <a:srgbClr val="00B050"/>
                </a:solidFill>
              </a:rPr>
            </a:b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Contact Federal Trade Commission</a:t>
            </a:r>
            <a:br>
              <a:rPr lang="en-US" b="1" dirty="0">
                <a:solidFill>
                  <a:srgbClr val="00B050"/>
                </a:solidFill>
              </a:rPr>
            </a:b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IdentityTheft.gov</a:t>
            </a:r>
          </a:p>
        </p:txBody>
      </p:sp>
    </p:spTree>
    <p:extLst>
      <p:ext uri="{BB962C8B-B14F-4D97-AF65-F5344CB8AC3E}">
        <p14:creationId xmlns:p14="http://schemas.microsoft.com/office/powerpoint/2010/main" val="16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5FD10C5F-5179-4F59-B190-80DED5E11CD1">
            <a:extLst>
              <a:ext uri="{FF2B5EF4-FFF2-40B4-BE49-F238E27FC236}">
                <a16:creationId xmlns:a16="http://schemas.microsoft.com/office/drawing/2014/main" id="{7DD40B15-0435-4B65-BE71-78E269F6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20" y="152680"/>
            <a:ext cx="8660187" cy="620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37F3EB-45E2-49B4-AED8-74BB453F1610}"/>
              </a:ext>
            </a:extLst>
          </p:cNvPr>
          <p:cNvSpPr txBox="1"/>
          <p:nvPr/>
        </p:nvSpPr>
        <p:spPr>
          <a:xfrm>
            <a:off x="295836" y="152680"/>
            <a:ext cx="295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Tax </a:t>
            </a:r>
          </a:p>
          <a:p>
            <a:r>
              <a:rPr lang="en-US" sz="6600" dirty="0"/>
              <a:t>Savings</a:t>
            </a:r>
          </a:p>
        </p:txBody>
      </p:sp>
    </p:spTree>
    <p:extLst>
      <p:ext uri="{BB962C8B-B14F-4D97-AF65-F5344CB8AC3E}">
        <p14:creationId xmlns:p14="http://schemas.microsoft.com/office/powerpoint/2010/main" val="1276106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16A1F-FBB8-478A-83BF-210734AE3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79013"/>
            <a:ext cx="11604812" cy="652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56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A7C2B3-64EE-4EF6-B942-339D5D228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95810"/>
            <a:ext cx="11806517" cy="66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8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CBACFE-293A-4950-808A-159777786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47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B8344-71AD-4FB2-BE32-6829ECC97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83204"/>
            <a:ext cx="11914094" cy="67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96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ABC997-492D-4534-80D2-053833210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47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A7314-915A-4318-AF9B-53B23E82E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" y="0"/>
            <a:ext cx="12097871" cy="680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17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B3EA6E-F3EA-41FF-9632-FB273AD67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8" y="126696"/>
            <a:ext cx="11741523" cy="66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5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64B75A-D797-43D4-8F30-CF1F76F54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7" y="0"/>
            <a:ext cx="11290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0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695D3-372B-4552-98EF-8BA73570D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7D1617-8675-46CA-96AA-3FAAFE498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83203"/>
            <a:ext cx="11876742" cy="66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5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5B2C8-A5AD-4652-834E-9403699E8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0" y="97070"/>
            <a:ext cx="11846859" cy="66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96A6D-52DA-4376-A6B6-74A3174D3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7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0% Discount">
            <a:extLst>
              <a:ext uri="{FF2B5EF4-FFF2-40B4-BE49-F238E27FC236}">
                <a16:creationId xmlns:a16="http://schemas.microsoft.com/office/drawing/2014/main" id="{923366A8-26B6-4A63-8973-DA5A56EA5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0"/>
            <a:ext cx="8180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53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3675" y="4536759"/>
            <a:ext cx="5400676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CHRISTOPHER GALLOWAY</a:t>
            </a:r>
            <a:r>
              <a:rPr lang="en-US" sz="4267" dirty="0">
                <a:solidFill>
                  <a:schemeClr val="bg1"/>
                </a:solidFill>
              </a:rPr>
              <a:t>,</a:t>
            </a:r>
          </a:p>
          <a:p>
            <a:r>
              <a:rPr lang="en-US" sz="4267" dirty="0">
                <a:solidFill>
                  <a:schemeClr val="bg1"/>
                </a:solidFill>
              </a:rPr>
              <a:t>Lake County Auditor</a:t>
            </a:r>
          </a:p>
        </p:txBody>
      </p:sp>
      <p:pic>
        <p:nvPicPr>
          <p:cNvPr id="3075" name="Picture 3" descr="C931CAB2-3336-4561-B3B1-AE3FAC198142">
            <a:extLst>
              <a:ext uri="{FF2B5EF4-FFF2-40B4-BE49-F238E27FC236}">
                <a16:creationId xmlns:a16="http://schemas.microsoft.com/office/drawing/2014/main" id="{D91F0FA3-06CF-4DB5-94E8-BD95E33A7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36" y="94129"/>
            <a:ext cx="8905763" cy="676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76</Words>
  <Application>Microsoft Office PowerPoint</Application>
  <PresentationFormat>Widescreen</PresentationFormat>
  <Paragraphs>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Arial Rounded MT Bold</vt:lpstr>
      <vt:lpstr>Calibri</vt:lpstr>
      <vt:lpstr>Calibri Light</vt:lpstr>
      <vt:lpstr>Rod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you’re a victim:  Contact Federal Trade Commission  IdentityTheft.gov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Falkenberg, Sherri</dc:creator>
  <cp:lastModifiedBy>Falkenberg, Sherri</cp:lastModifiedBy>
  <cp:revision>18</cp:revision>
  <dcterms:created xsi:type="dcterms:W3CDTF">2024-03-04T17:08:19Z</dcterms:created>
  <dcterms:modified xsi:type="dcterms:W3CDTF">2024-03-04T20:56:22Z</dcterms:modified>
</cp:coreProperties>
</file>