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1" r:id="rId3"/>
    <p:sldId id="282" r:id="rId4"/>
    <p:sldId id="257" r:id="rId5"/>
    <p:sldId id="269" r:id="rId6"/>
    <p:sldId id="273" r:id="rId7"/>
    <p:sldId id="272" r:id="rId8"/>
    <p:sldId id="260" r:id="rId9"/>
    <p:sldId id="266" r:id="rId10"/>
    <p:sldId id="274" r:id="rId11"/>
    <p:sldId id="259" r:id="rId12"/>
    <p:sldId id="265" r:id="rId13"/>
    <p:sldId id="267" r:id="rId14"/>
    <p:sldId id="270" r:id="rId15"/>
    <p:sldId id="277" r:id="rId16"/>
    <p:sldId id="263" r:id="rId17"/>
    <p:sldId id="280" r:id="rId18"/>
    <p:sldId id="278" r:id="rId19"/>
    <p:sldId id="275" r:id="rId20"/>
    <p:sldId id="276" r:id="rId21"/>
    <p:sldId id="264" r:id="rId22"/>
    <p:sldId id="279" r:id="rId23"/>
    <p:sldId id="27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96" d="100"/>
          <a:sy n="96" d="100"/>
        </p:scale>
        <p:origin x="96" y="75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dgm:spPr/>
      <dgm:t>
        <a:bodyPr/>
        <a:lstStyle/>
        <a:p>
          <a:r>
            <a:rPr lang="en-US" dirty="0"/>
            <a:t>Step 1 </a:t>
          </a:r>
          <a:br>
            <a:rPr lang="en-US" dirty="0"/>
          </a:br>
          <a:r>
            <a:rPr lang="en-US" dirty="0" smtClean="0"/>
            <a:t>EARN</a:t>
          </a:r>
          <a:endParaRPr lang="en-US" dirty="0"/>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dgm:t>
        <a:bodyPr/>
        <a:lstStyle/>
        <a:p>
          <a:r>
            <a:rPr lang="en-US" dirty="0"/>
            <a:t>Step 2</a:t>
          </a:r>
          <a:br>
            <a:rPr lang="en-US" dirty="0"/>
          </a:br>
          <a:r>
            <a:rPr lang="en-US" dirty="0" smtClean="0"/>
            <a:t>SAVE</a:t>
          </a:r>
          <a:endParaRPr lang="en-US" dirty="0"/>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r>
            <a:rPr lang="en-US" dirty="0"/>
            <a:t>Step 3</a:t>
          </a:r>
          <a:br>
            <a:rPr lang="en-US" dirty="0"/>
          </a:br>
          <a:r>
            <a:rPr lang="en-US" dirty="0" smtClean="0"/>
            <a:t>EARN</a:t>
          </a:r>
          <a:endParaRPr lang="en-US" dirty="0"/>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r>
            <a:rPr lang="en-US" dirty="0"/>
            <a:t>Step 4</a:t>
          </a:r>
          <a:br>
            <a:rPr lang="en-US" dirty="0"/>
          </a:br>
          <a:r>
            <a:rPr lang="en-US" dirty="0" smtClean="0"/>
            <a:t>SAVE</a:t>
          </a:r>
          <a:endParaRPr lang="en-US" dirty="0"/>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r>
            <a:rPr lang="en-US" dirty="0"/>
            <a:t>Step 5</a:t>
          </a:r>
          <a:br>
            <a:rPr lang="en-US" dirty="0"/>
          </a:br>
          <a:r>
            <a:rPr lang="en-US" dirty="0" smtClean="0"/>
            <a:t>SPEND</a:t>
          </a:r>
          <a:endParaRPr lang="en-US" dirty="0"/>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t>
        <a:bodyPr/>
        <a:lstStyle/>
        <a:p>
          <a:endParaRPr lang="en-US"/>
        </a:p>
      </dgm:t>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t>
        <a:bodyPr/>
        <a:lstStyle/>
        <a:p>
          <a:endParaRPr lang="en-US"/>
        </a:p>
      </dgm:t>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t>
        <a:bodyPr/>
        <a:lstStyle/>
        <a:p>
          <a:endParaRPr lang="en-US"/>
        </a:p>
      </dgm:t>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t>
        <a:bodyPr/>
        <a:lstStyle/>
        <a:p>
          <a:endParaRPr lang="en-US"/>
        </a:p>
      </dgm:t>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t>
        <a:bodyPr/>
        <a:lstStyle/>
        <a:p>
          <a:endParaRPr lang="en-US"/>
        </a:p>
      </dgm:t>
    </dgm:pt>
  </dgm:ptLst>
  <dgm:cxnLst>
    <dgm:cxn modelId="{80FF73C0-9BCD-436E-A85B-D6D7D322462C}" srcId="{41DDEAAE-DE55-45A3-A4F7-3874E0140D37}" destId="{EF034794-D109-40B6-8FA2-8971C3123AB6}" srcOrd="1" destOrd="0" parTransId="{64D09C75-3D44-4CEF-9459-5C91DB44A9EA}" sibTransId="{CDDFC891-FC62-4131-A642-2D94388BCCE2}"/>
    <dgm:cxn modelId="{144D3C17-9BB9-4853-A637-BAE8CE37705E}" type="presOf" srcId="{EF034794-D109-40B6-8FA2-8971C3123AB6}" destId="{18F7A15A-3ED1-4A32-B700-36B8D6BBE441}" srcOrd="0" destOrd="0" presId="urn:microsoft.com/office/officeart/2009/3/layout/StepUpProcess"/>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686E8776-31B9-4547-B165-83B2470E83E1}" type="presOf" srcId="{778AA374-0E17-4AEA-8EB6-0C342D57D8D8}" destId="{AFC6068B-131B-444D-AF53-A5A2A6DC9AE7}"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33A927E1-3C94-4A92-8DB3-42886008240C}" srcId="{41DDEAAE-DE55-45A3-A4F7-3874E0140D37}" destId="{05F1A7D0-6E45-49DA-80B3-7FF4B8783E58}" srcOrd="4" destOrd="0" parTransId="{3ECE110E-B07E-4F19-B2DF-3E42E99B2E8D}" sibTransId="{47B1D0F3-117D-4CE7-9037-3F5A4995054A}"/>
    <dgm:cxn modelId="{99F95D8E-A851-4953-A3C5-9BF7753ED9FA}" srcId="{41DDEAAE-DE55-45A3-A4F7-3874E0140D37}" destId="{E4D23657-D1E8-4B22-974B-8DC90813F51B}" srcOrd="0" destOrd="0" parTransId="{89EF0911-2234-42D0-AEF3-7FADAFD12999}" sibTransId="{529487B0-19AA-4AAC-8F83-CF2C113EB84D}"/>
    <dgm:cxn modelId="{6178317C-4B4F-4FC5-8AC2-7ABBDA27CE1F}" type="presOf" srcId="{05F1A7D0-6E45-49DA-80B3-7FF4B8783E58}" destId="{D81336A4-814F-45EF-B582-2466B0D2E2A7}" srcOrd="0" destOrd="0" presId="urn:microsoft.com/office/officeart/2009/3/layout/StepUpProcess"/>
    <dgm:cxn modelId="{A98402AF-AFAB-470F-9C97-EF1C509D8499}" type="presOf" srcId="{15E11DBD-E9B5-4BCF-A56C-7AAE26CE30DC}" destId="{F0124EB5-2136-46F3-B2F4-41A5196C24A0}"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45295" y="1888281"/>
          <a:ext cx="1038577" cy="172817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71931" y="2404631"/>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t>Step 1 </a:t>
          </a:r>
          <a:br>
            <a:rPr lang="en-US" sz="3000" kern="1200" dirty="0"/>
          </a:br>
          <a:r>
            <a:rPr lang="en-US" sz="3000" kern="1200" dirty="0" smtClean="0"/>
            <a:t>EARN</a:t>
          </a:r>
          <a:endParaRPr lang="en-US" sz="3000" kern="1200" dirty="0"/>
        </a:p>
      </dsp:txBody>
      <dsp:txXfrm>
        <a:off x="171931" y="2404631"/>
        <a:ext cx="1560201" cy="1367608"/>
      </dsp:txXfrm>
    </dsp:sp>
    <dsp:sp modelId="{B746139E-4627-4CCC-9299-5653D77ED24D}">
      <dsp:nvSpPr>
        <dsp:cNvPr id="0" name=""/>
        <dsp:cNvSpPr/>
      </dsp:nvSpPr>
      <dsp:spPr>
        <a:xfrm>
          <a:off x="1437755" y="1761051"/>
          <a:ext cx="294377" cy="29437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255287" y="1415651"/>
          <a:ext cx="1038577" cy="17281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081923" y="193200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t>Step 2</a:t>
          </a:r>
          <a:br>
            <a:rPr lang="en-US" sz="3000" kern="1200" dirty="0"/>
          </a:br>
          <a:r>
            <a:rPr lang="en-US" sz="3000" kern="1200" dirty="0" smtClean="0"/>
            <a:t>SAVE</a:t>
          </a:r>
          <a:endParaRPr lang="en-US" sz="3000" kern="1200" dirty="0"/>
        </a:p>
      </dsp:txBody>
      <dsp:txXfrm>
        <a:off x="2081923" y="1932002"/>
        <a:ext cx="1560201" cy="1367608"/>
      </dsp:txXfrm>
    </dsp:sp>
    <dsp:sp modelId="{F6F2BEFC-1674-4E8D-98FF-DE4432BB887C}">
      <dsp:nvSpPr>
        <dsp:cNvPr id="0" name=""/>
        <dsp:cNvSpPr/>
      </dsp:nvSpPr>
      <dsp:spPr>
        <a:xfrm>
          <a:off x="3347747" y="1288421"/>
          <a:ext cx="294377" cy="29437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165279" y="943022"/>
          <a:ext cx="1038577" cy="172817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991914" y="145937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t>Step 3</a:t>
          </a:r>
          <a:br>
            <a:rPr lang="en-US" sz="3000" kern="1200" dirty="0"/>
          </a:br>
          <a:r>
            <a:rPr lang="en-US" sz="3000" kern="1200" dirty="0" smtClean="0"/>
            <a:t>EARN</a:t>
          </a:r>
          <a:endParaRPr lang="en-US" sz="3000" kern="1200" dirty="0"/>
        </a:p>
      </dsp:txBody>
      <dsp:txXfrm>
        <a:off x="3991914" y="1459372"/>
        <a:ext cx="1560201" cy="1367608"/>
      </dsp:txXfrm>
    </dsp:sp>
    <dsp:sp modelId="{D5E82CFA-3F05-41CB-A66C-3A904CCE06CE}">
      <dsp:nvSpPr>
        <dsp:cNvPr id="0" name=""/>
        <dsp:cNvSpPr/>
      </dsp:nvSpPr>
      <dsp:spPr>
        <a:xfrm>
          <a:off x="5257739" y="815792"/>
          <a:ext cx="294377" cy="294377"/>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075271" y="470392"/>
          <a:ext cx="1038577" cy="172817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901906" y="986743"/>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t>Step 4</a:t>
          </a:r>
          <a:br>
            <a:rPr lang="en-US" sz="3000" kern="1200" dirty="0"/>
          </a:br>
          <a:r>
            <a:rPr lang="en-US" sz="3000" kern="1200" dirty="0" smtClean="0"/>
            <a:t>SAVE</a:t>
          </a:r>
          <a:endParaRPr lang="en-US" sz="3000" kern="1200" dirty="0"/>
        </a:p>
      </dsp:txBody>
      <dsp:txXfrm>
        <a:off x="5901906" y="986743"/>
        <a:ext cx="1560201" cy="1367608"/>
      </dsp:txXfrm>
    </dsp:sp>
    <dsp:sp modelId="{F62C0D9F-BF11-4D63-A28B-80FA21343A28}">
      <dsp:nvSpPr>
        <dsp:cNvPr id="0" name=""/>
        <dsp:cNvSpPr/>
      </dsp:nvSpPr>
      <dsp:spPr>
        <a:xfrm>
          <a:off x="7167730" y="343163"/>
          <a:ext cx="294377" cy="29437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985263" y="-2236"/>
          <a:ext cx="1038577" cy="172817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811898" y="514114"/>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a:t>Step 5</a:t>
          </a:r>
          <a:br>
            <a:rPr lang="en-US" sz="3000" kern="1200" dirty="0"/>
          </a:br>
          <a:r>
            <a:rPr lang="en-US" sz="3000" kern="1200" dirty="0" smtClean="0"/>
            <a:t>SPEND</a:t>
          </a:r>
          <a:endParaRPr lang="en-US" sz="3000" kern="1200" dirty="0"/>
        </a:p>
      </dsp:txBody>
      <dsp:txXfrm>
        <a:off x="7811898" y="514114"/>
        <a:ext cx="1560201" cy="13676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B33BB8-6C7A-4BE0-9B55-9EAC48D52EC6}" type="datetimeFigureOut">
              <a:rPr lang="en-US"/>
              <a:t>10/3/2022</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11EF64-F73B-4314-BB6F-BC0937BBDF19}" type="datetimeFigureOut">
              <a:rPr lang="en-US"/>
              <a:t>10/3/2022</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5</a:t>
            </a:fld>
            <a:endParaRPr lang="en-US"/>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10/3/2022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10/3/2022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10/3/2022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10/3/2022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5034C-8BD9-4B0C-893B-33834FAB227F}" type="datetime1">
              <a:rPr lang="en-US"/>
              <a:t>10/3/2022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10/3/2022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10/3/2022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10/3/2022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10/3/2022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85CD17-C377-4DE5-9FCA-CC7471605C58}" type="datetime1">
              <a:rPr lang="en-US"/>
              <a:t>10/3/2022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E9F02-BE96-4BAE-86A5-1FA60D24CAE2}" type="datetime1">
              <a:rPr lang="en-US"/>
              <a:t>10/3/2022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10/3/2022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9.jp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656" y="314898"/>
            <a:ext cx="10841866" cy="2793906"/>
          </a:xfrm>
        </p:spPr>
        <p:txBody>
          <a:bodyPr/>
          <a:lstStyle/>
          <a:p>
            <a:r>
              <a:rPr lang="en-US" dirty="0" smtClean="0"/>
              <a:t>FINANCIAL LITERACY</a:t>
            </a:r>
            <a:br>
              <a:rPr lang="en-US" dirty="0" smtClean="0"/>
            </a:br>
            <a:endParaRPr lang="en-US" dirty="0"/>
          </a:p>
        </p:txBody>
      </p:sp>
      <p:sp>
        <p:nvSpPr>
          <p:cNvPr id="3" name="Subtitle 2"/>
          <p:cNvSpPr>
            <a:spLocks noGrp="1"/>
          </p:cNvSpPr>
          <p:nvPr>
            <p:ph type="subTitle" idx="1"/>
          </p:nvPr>
        </p:nvSpPr>
        <p:spPr>
          <a:xfrm>
            <a:off x="409230" y="922193"/>
            <a:ext cx="9510022" cy="2327902"/>
          </a:xfrm>
        </p:spPr>
        <p:txBody>
          <a:bodyPr>
            <a:normAutofit/>
          </a:bodyPr>
          <a:lstStyle/>
          <a:p>
            <a:r>
              <a:rPr lang="en-US" dirty="0" smtClean="0"/>
              <a:t>FOR KIDS AGES 5 – 12</a:t>
            </a:r>
          </a:p>
          <a:p>
            <a:endParaRPr lang="en-US" dirty="0"/>
          </a:p>
          <a:p>
            <a:endParaRPr lang="en-US" dirty="0" smtClean="0"/>
          </a:p>
          <a:p>
            <a:endParaRPr lang="en-US" dirty="0"/>
          </a:p>
          <a:p>
            <a:r>
              <a:rPr lang="en-US" dirty="0" smtClean="0"/>
              <a:t>PRESENTED BY LAKE COUNTY TREASURER MICHAEL ZUREN AND LAKE COUNTY AUDITOR CHRISTOPHER GALLOWAY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070" y="3553269"/>
            <a:ext cx="3174435" cy="3155644"/>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500" dirty="0" smtClean="0"/>
              <a:t>SAVE $1 A WEEK</a:t>
            </a:r>
            <a:endParaRPr lang="en-US" sz="7500" dirty="0"/>
          </a:p>
        </p:txBody>
      </p:sp>
      <p:sp>
        <p:nvSpPr>
          <p:cNvPr id="3" name="Content Placeholder 2"/>
          <p:cNvSpPr>
            <a:spLocks noGrp="1"/>
          </p:cNvSpPr>
          <p:nvPr>
            <p:ph idx="1"/>
          </p:nvPr>
        </p:nvSpPr>
        <p:spPr/>
        <p:txBody>
          <a:bodyPr>
            <a:normAutofit/>
          </a:bodyPr>
          <a:lstStyle/>
          <a:p>
            <a:pPr marL="45720" indent="0" algn="ctr">
              <a:buNone/>
            </a:pPr>
            <a:r>
              <a:rPr lang="en-US" sz="5500" dirty="0" smtClean="0"/>
              <a:t>4 weeks = $4.00</a:t>
            </a:r>
          </a:p>
          <a:p>
            <a:pPr marL="45720" indent="0" algn="ctr">
              <a:buNone/>
            </a:pPr>
            <a:r>
              <a:rPr lang="en-US" sz="5500" dirty="0" smtClean="0"/>
              <a:t>10 weeks = $10.00</a:t>
            </a:r>
          </a:p>
          <a:p>
            <a:pPr marL="45720" indent="0" algn="ctr">
              <a:buNone/>
            </a:pPr>
            <a:r>
              <a:rPr lang="en-US" sz="5500" dirty="0" smtClean="0"/>
              <a:t>26 weeks = $26.00</a:t>
            </a:r>
          </a:p>
          <a:p>
            <a:pPr marL="45720" indent="0" algn="ctr">
              <a:buNone/>
            </a:pPr>
            <a:r>
              <a:rPr lang="en-US" sz="5500" dirty="0" smtClean="0"/>
              <a:t>52 weeks = $52.00</a:t>
            </a:r>
          </a:p>
        </p:txBody>
      </p:sp>
    </p:spTree>
    <p:extLst>
      <p:ext uri="{BB962C8B-B14F-4D97-AF65-F5344CB8AC3E}">
        <p14:creationId xmlns:p14="http://schemas.microsoft.com/office/powerpoint/2010/main" val="252990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Management</a:t>
            </a:r>
            <a:endParaRPr lang="en-US" dirty="0"/>
          </a:p>
        </p:txBody>
      </p:sp>
      <p:graphicFrame>
        <p:nvGraphicFramePr>
          <p:cNvPr id="15" name="Content Placeholder 14" descr="Step Up Process diagram showing 5 steps ascending" title="SmartArt"/>
          <p:cNvGraphicFramePr>
            <a:graphicFrameLocks noGrp="1"/>
          </p:cNvGraphicFramePr>
          <p:nvPr>
            <p:ph idx="1"/>
            <p:extLst>
              <p:ext uri="{D42A27DB-BD31-4B8C-83A1-F6EECF244321}">
                <p14:modId xmlns:p14="http://schemas.microsoft.com/office/powerpoint/2010/main" val="1288182225"/>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746543" y="4468504"/>
            <a:ext cx="3029709" cy="1200329"/>
          </a:xfrm>
          <a:prstGeom prst="rect">
            <a:avLst/>
          </a:prstGeom>
          <a:noFill/>
        </p:spPr>
        <p:txBody>
          <a:bodyPr wrap="square" rtlCol="0">
            <a:spAutoFit/>
          </a:bodyPr>
          <a:lstStyle/>
          <a:p>
            <a:r>
              <a:rPr lang="en-US" b="1" dirty="0" smtClean="0"/>
              <a:t>If you save $1 a week, how many weeks will it take before you can buy a $5 fidget?</a:t>
            </a:r>
            <a:endParaRPr lang="en-US" b="1" dirty="0"/>
          </a:p>
        </p:txBody>
      </p:sp>
      <p:sp>
        <p:nvSpPr>
          <p:cNvPr id="4" name="TextBox 3"/>
          <p:cNvSpPr txBox="1"/>
          <p:nvPr/>
        </p:nvSpPr>
        <p:spPr>
          <a:xfrm>
            <a:off x="9604651" y="3914507"/>
            <a:ext cx="1669774" cy="1754326"/>
          </a:xfrm>
          <a:prstGeom prst="rect">
            <a:avLst/>
          </a:prstGeom>
          <a:noFill/>
        </p:spPr>
        <p:txBody>
          <a:bodyPr wrap="square" rtlCol="0">
            <a:spAutoFit/>
          </a:bodyPr>
          <a:lstStyle/>
          <a:p>
            <a:r>
              <a:rPr lang="en-US" b="1" dirty="0" smtClean="0"/>
              <a:t>When you use a debit or credit card, are you using your own money?</a:t>
            </a:r>
            <a:endParaRPr lang="en-US" b="1" dirty="0"/>
          </a:p>
        </p:txBody>
      </p:sp>
      <p:sp>
        <p:nvSpPr>
          <p:cNvPr id="5" name="TextBox 4"/>
          <p:cNvSpPr txBox="1"/>
          <p:nvPr/>
        </p:nvSpPr>
        <p:spPr>
          <a:xfrm>
            <a:off x="3334787" y="5022502"/>
            <a:ext cx="1835287" cy="646331"/>
          </a:xfrm>
          <a:prstGeom prst="rect">
            <a:avLst/>
          </a:prstGeom>
          <a:noFill/>
        </p:spPr>
        <p:txBody>
          <a:bodyPr wrap="square" rtlCol="0">
            <a:spAutoFit/>
          </a:bodyPr>
          <a:lstStyle/>
          <a:p>
            <a:r>
              <a:rPr lang="en-US" b="1" dirty="0" smtClean="0"/>
              <a:t>Do chores  to earn</a:t>
            </a:r>
            <a:r>
              <a:rPr lang="en-US" dirty="0" smtClean="0"/>
              <a:t> </a:t>
            </a:r>
            <a:r>
              <a:rPr lang="en-US" b="1" dirty="0" smtClean="0"/>
              <a:t>money.</a:t>
            </a:r>
            <a:endParaRPr lang="en-US" b="1" dirty="0"/>
          </a:p>
        </p:txBody>
      </p:sp>
    </p:spTree>
    <p:extLst>
      <p:ext uri="{BB962C8B-B14F-4D97-AF65-F5344CB8AC3E}">
        <p14:creationId xmlns:p14="http://schemas.microsoft.com/office/powerpoint/2010/main" val="196250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95" y="331085"/>
            <a:ext cx="3385309" cy="19021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183" y="4008575"/>
            <a:ext cx="3483044" cy="2317807"/>
          </a:xfrm>
          <a:prstGeom prst="rect">
            <a:avLst/>
          </a:prstGeom>
        </p:spPr>
      </p:pic>
      <p:sp>
        <p:nvSpPr>
          <p:cNvPr id="5" name="Rectangle 4"/>
          <p:cNvSpPr/>
          <p:nvPr/>
        </p:nvSpPr>
        <p:spPr>
          <a:xfrm>
            <a:off x="805690" y="2425148"/>
            <a:ext cx="10028583" cy="2062103"/>
          </a:xfrm>
          <a:prstGeom prst="rect">
            <a:avLst/>
          </a:prstGeom>
        </p:spPr>
        <p:txBody>
          <a:bodyPr wrap="square">
            <a:spAutoFit/>
          </a:bodyPr>
          <a:lstStyle/>
          <a:p>
            <a:pPr fontAlgn="base"/>
            <a:r>
              <a:rPr lang="en-US" sz="3200" dirty="0"/>
              <a:t>Get coin wrappers and have your kids roll coins. They can be exchanged for dollar bills to be added to savings at home, or can be used for special purchases like birthday or holiday gifts.</a:t>
            </a:r>
          </a:p>
        </p:txBody>
      </p:sp>
    </p:spTree>
    <p:extLst>
      <p:ext uri="{BB962C8B-B14F-4D97-AF65-F5344CB8AC3E}">
        <p14:creationId xmlns:p14="http://schemas.microsoft.com/office/powerpoint/2010/main" val="335294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8025" y="0"/>
            <a:ext cx="5814390" cy="681010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415" y="2061602"/>
            <a:ext cx="3859585" cy="385958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46" y="178904"/>
            <a:ext cx="2301884" cy="3029575"/>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962" y="0"/>
            <a:ext cx="5299364" cy="6858000"/>
          </a:xfrm>
          <a:prstGeom prst="rect">
            <a:avLst/>
          </a:prstGeom>
        </p:spPr>
      </p:pic>
    </p:spTree>
    <p:extLst>
      <p:ext uri="{BB962C8B-B14F-4D97-AF65-F5344CB8AC3E}">
        <p14:creationId xmlns:p14="http://schemas.microsoft.com/office/powerpoint/2010/main" val="302122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8855" y="0"/>
            <a:ext cx="5299364" cy="6858000"/>
          </a:xfrm>
          <a:prstGeom prst="rect">
            <a:avLst/>
          </a:prstGeom>
        </p:spPr>
      </p:pic>
    </p:spTree>
    <p:extLst>
      <p:ext uri="{BB962C8B-B14F-4D97-AF65-F5344CB8AC3E}">
        <p14:creationId xmlns:p14="http://schemas.microsoft.com/office/powerpoint/2010/main" val="182612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8661" y="139146"/>
            <a:ext cx="11973339" cy="4850297"/>
          </a:xfrm>
        </p:spPr>
        <p:txBody>
          <a:bodyPr>
            <a:normAutofit/>
          </a:bodyPr>
          <a:lstStyle/>
          <a:p>
            <a:pPr marL="45720" indent="0" fontAlgn="base">
              <a:buNone/>
            </a:pPr>
            <a:r>
              <a:rPr lang="en-US" b="1" dirty="0" smtClean="0"/>
              <a:t>                              </a:t>
            </a:r>
            <a:r>
              <a:rPr lang="en-US" sz="3200" b="1" dirty="0" smtClean="0"/>
              <a:t>Curiosity </a:t>
            </a:r>
            <a:r>
              <a:rPr lang="en-US" sz="3200" b="1" dirty="0"/>
              <a:t>About Cash Versus Cashless</a:t>
            </a:r>
          </a:p>
          <a:p>
            <a:pPr fontAlgn="base"/>
            <a:r>
              <a:rPr lang="en-US" sz="3200" dirty="0"/>
              <a:t>Perhaps your child received a gift card, watched you pay with a phone or card at the store or online, or saw you withdraw cash from the ATM: Any of these might spark questions about cash versus cashless payments. Because conceptual thinking has not yet developed, use simple terms and ideas when answering</a:t>
            </a:r>
            <a:r>
              <a:rPr lang="en-US" sz="3200" dirty="0" smtClean="0"/>
              <a:t>.</a:t>
            </a:r>
            <a:endParaRPr lang="en-US" sz="3200" cap="all" dirty="0"/>
          </a:p>
          <a:p>
            <a:pPr fontAlgn="base"/>
            <a:r>
              <a:rPr lang="en-US" sz="3200" dirty="0"/>
              <a:t>Explain that your card or phone makes paying for things easier</a:t>
            </a:r>
            <a:r>
              <a:rPr lang="en-US" sz="3200" dirty="0" smtClean="0"/>
              <a:t>.</a:t>
            </a:r>
            <a:endParaRPr lang="en-US" sz="3200" dirty="0"/>
          </a:p>
        </p:txBody>
      </p:sp>
    </p:spTree>
    <p:extLst>
      <p:ext uri="{BB962C8B-B14F-4D97-AF65-F5344CB8AC3E}">
        <p14:creationId xmlns:p14="http://schemas.microsoft.com/office/powerpoint/2010/main" val="17020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261" y="520512"/>
            <a:ext cx="11559209" cy="3908762"/>
          </a:xfrm>
          <a:prstGeom prst="rect">
            <a:avLst/>
          </a:prstGeom>
        </p:spPr>
        <p:txBody>
          <a:bodyPr wrap="square">
            <a:spAutoFit/>
          </a:bodyPr>
          <a:lstStyle/>
          <a:p>
            <a:pPr marL="457200" indent="-457200" fontAlgn="base">
              <a:buFont typeface="Arial" panose="020B0604020202020204" pitchFamily="34" charset="0"/>
              <a:buChar char="•"/>
            </a:pPr>
            <a:r>
              <a:rPr lang="en-US" sz="3100" dirty="0"/>
              <a:t>Draw a diagram to show your kids how money flows to help them make the link between ‘real’ and ‘invisible’ money:</a:t>
            </a:r>
          </a:p>
          <a:p>
            <a:pPr marL="914400" lvl="1" indent="-457200" fontAlgn="base">
              <a:buFont typeface="Arial" panose="020B0604020202020204" pitchFamily="34" charset="0"/>
              <a:buChar char="•"/>
            </a:pPr>
            <a:r>
              <a:rPr lang="en-US" sz="3100" dirty="0"/>
              <a:t>You earn money by working.</a:t>
            </a:r>
          </a:p>
          <a:p>
            <a:pPr marL="914400" lvl="1" indent="-457200" fontAlgn="base">
              <a:buFont typeface="Arial" panose="020B0604020202020204" pitchFamily="34" charset="0"/>
              <a:buChar char="•"/>
            </a:pPr>
            <a:r>
              <a:rPr lang="en-US" sz="3100" dirty="0"/>
              <a:t>Your employer deposits your earnings straight into the bank.</a:t>
            </a:r>
          </a:p>
          <a:p>
            <a:pPr marL="914400" lvl="1" indent="-457200" fontAlgn="base">
              <a:buFont typeface="Arial" panose="020B0604020202020204" pitchFamily="34" charset="0"/>
              <a:buChar char="•"/>
            </a:pPr>
            <a:r>
              <a:rPr lang="en-US" sz="3100" dirty="0"/>
              <a:t>You choose when to spend it and how much to spend.</a:t>
            </a:r>
          </a:p>
          <a:p>
            <a:pPr marL="914400" lvl="1" indent="-457200" fontAlgn="base">
              <a:buFont typeface="Arial" panose="020B0604020202020204" pitchFamily="34" charset="0"/>
              <a:buChar char="•"/>
            </a:pPr>
            <a:r>
              <a:rPr lang="en-US" sz="3100" dirty="0"/>
              <a:t>You also choose how to pay, by using a card, your phone, or cash from the ATM.</a:t>
            </a:r>
          </a:p>
        </p:txBody>
      </p:sp>
    </p:spTree>
    <p:extLst>
      <p:ext uri="{BB962C8B-B14F-4D97-AF65-F5344CB8AC3E}">
        <p14:creationId xmlns:p14="http://schemas.microsoft.com/office/powerpoint/2010/main" val="164471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318053" y="695739"/>
            <a:ext cx="11719960" cy="4045226"/>
          </a:xfrm>
        </p:spPr>
        <p:txBody>
          <a:bodyPr>
            <a:normAutofit/>
          </a:bodyPr>
          <a:lstStyle/>
          <a:p>
            <a:pPr fontAlgn="base"/>
            <a:r>
              <a:rPr lang="en-US" sz="3200" dirty="0"/>
              <a:t>Explain that using plastic, your phone, or getting money from the ATM doesn’t mean that you can have anything you want, whenever you want. Even though you can’t see it, you’re spending real money that you’ve had to earn and there’s a finite amount available.</a:t>
            </a:r>
          </a:p>
          <a:p>
            <a:pPr fontAlgn="base"/>
            <a:r>
              <a:rPr lang="en-US" sz="3200" dirty="0"/>
              <a:t>Expand knowledge of digital finances through age-appropriate, educational online games, apps, and other virtual resources. Be sure to disable additional purchase options first!</a:t>
            </a:r>
          </a:p>
          <a:p>
            <a:endParaRPr lang="en-US" sz="3200" dirty="0"/>
          </a:p>
        </p:txBody>
      </p:sp>
    </p:spTree>
    <p:extLst>
      <p:ext uri="{BB962C8B-B14F-4D97-AF65-F5344CB8AC3E}">
        <p14:creationId xmlns:p14="http://schemas.microsoft.com/office/powerpoint/2010/main" val="139839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55" y="606113"/>
            <a:ext cx="2847975" cy="16097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215" y="1783452"/>
            <a:ext cx="2619375" cy="17430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462" y="2756630"/>
            <a:ext cx="2596128" cy="1600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0649" y="3526527"/>
            <a:ext cx="2466975" cy="1847850"/>
          </a:xfrm>
          <a:prstGeom prst="rect">
            <a:avLst/>
          </a:prstGeom>
        </p:spPr>
      </p:pic>
      <p:sp>
        <p:nvSpPr>
          <p:cNvPr id="11" name="TextBox 10"/>
          <p:cNvSpPr txBox="1"/>
          <p:nvPr/>
        </p:nvSpPr>
        <p:spPr>
          <a:xfrm>
            <a:off x="675863" y="82893"/>
            <a:ext cx="1963837" cy="523220"/>
          </a:xfrm>
          <a:prstGeom prst="rect">
            <a:avLst/>
          </a:prstGeom>
          <a:noFill/>
        </p:spPr>
        <p:txBody>
          <a:bodyPr wrap="square" rtlCol="0">
            <a:spAutoFit/>
          </a:bodyPr>
          <a:lstStyle/>
          <a:p>
            <a:r>
              <a:rPr lang="en-US" sz="2800" dirty="0" smtClean="0"/>
              <a:t>Paycheck</a:t>
            </a:r>
            <a:endParaRPr lang="en-US" sz="2800" dirty="0"/>
          </a:p>
        </p:txBody>
      </p:sp>
      <p:sp>
        <p:nvSpPr>
          <p:cNvPr id="12" name="TextBox 11"/>
          <p:cNvSpPr txBox="1"/>
          <p:nvPr/>
        </p:nvSpPr>
        <p:spPr>
          <a:xfrm>
            <a:off x="3346560" y="1301852"/>
            <a:ext cx="2617926" cy="523220"/>
          </a:xfrm>
          <a:prstGeom prst="rect">
            <a:avLst/>
          </a:prstGeom>
          <a:noFill/>
        </p:spPr>
        <p:txBody>
          <a:bodyPr wrap="square" rtlCol="0">
            <a:spAutoFit/>
          </a:bodyPr>
          <a:lstStyle/>
          <a:p>
            <a:r>
              <a:rPr lang="en-US" sz="2800" dirty="0" smtClean="0"/>
              <a:t>Bank Account</a:t>
            </a:r>
            <a:endParaRPr lang="en-US" sz="2800" dirty="0"/>
          </a:p>
        </p:txBody>
      </p:sp>
      <p:sp>
        <p:nvSpPr>
          <p:cNvPr id="13" name="TextBox 12"/>
          <p:cNvSpPr txBox="1"/>
          <p:nvPr/>
        </p:nvSpPr>
        <p:spPr>
          <a:xfrm>
            <a:off x="6844486" y="2203207"/>
            <a:ext cx="2226366" cy="523220"/>
          </a:xfrm>
          <a:prstGeom prst="rect">
            <a:avLst/>
          </a:prstGeom>
          <a:noFill/>
        </p:spPr>
        <p:txBody>
          <a:bodyPr wrap="square" rtlCol="0">
            <a:spAutoFit/>
          </a:bodyPr>
          <a:lstStyle/>
          <a:p>
            <a:r>
              <a:rPr lang="en-US" sz="2800" dirty="0" smtClean="0"/>
              <a:t>Debit Card</a:t>
            </a:r>
            <a:endParaRPr lang="en-US" sz="2800" dirty="0"/>
          </a:p>
        </p:txBody>
      </p:sp>
      <p:sp>
        <p:nvSpPr>
          <p:cNvPr id="14" name="TextBox 13"/>
          <p:cNvSpPr txBox="1"/>
          <p:nvPr/>
        </p:nvSpPr>
        <p:spPr>
          <a:xfrm>
            <a:off x="9799981" y="2961100"/>
            <a:ext cx="1908313" cy="523220"/>
          </a:xfrm>
          <a:prstGeom prst="rect">
            <a:avLst/>
          </a:prstGeom>
          <a:noFill/>
        </p:spPr>
        <p:txBody>
          <a:bodyPr wrap="square" rtlCol="0">
            <a:spAutoFit/>
          </a:bodyPr>
          <a:lstStyle/>
          <a:p>
            <a:r>
              <a:rPr lang="en-US" sz="2800" dirty="0" smtClean="0"/>
              <a:t>Purchase</a:t>
            </a:r>
            <a:endParaRPr lang="en-US" sz="2800"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9512" y="2474757"/>
            <a:ext cx="725644" cy="72564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6156" y="3679908"/>
            <a:ext cx="672029" cy="67202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4838" y="4735992"/>
            <a:ext cx="672029" cy="672029"/>
          </a:xfrm>
          <a:prstGeom prst="rect">
            <a:avLst/>
          </a:prstGeom>
        </p:spPr>
      </p:pic>
      <p:sp>
        <p:nvSpPr>
          <p:cNvPr id="18" name="Rectangle 17"/>
          <p:cNvSpPr/>
          <p:nvPr/>
        </p:nvSpPr>
        <p:spPr>
          <a:xfrm>
            <a:off x="5615609" y="91556"/>
            <a:ext cx="5446642" cy="646331"/>
          </a:xfrm>
          <a:prstGeom prst="rect">
            <a:avLst/>
          </a:prstGeom>
        </p:spPr>
        <p:txBody>
          <a:bodyPr wrap="square">
            <a:spAutoFit/>
          </a:bodyPr>
          <a:lstStyle/>
          <a:p>
            <a:r>
              <a:rPr lang="en-US" sz="3600" u="sng" dirty="0"/>
              <a:t>How Money Flows</a:t>
            </a:r>
          </a:p>
        </p:txBody>
      </p:sp>
    </p:spTree>
    <p:extLst>
      <p:ext uri="{BB962C8B-B14F-4D97-AF65-F5344CB8AC3E}">
        <p14:creationId xmlns:p14="http://schemas.microsoft.com/office/powerpoint/2010/main" val="103874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238539"/>
            <a:ext cx="9372600" cy="1266677"/>
          </a:xfrm>
        </p:spPr>
        <p:txBody>
          <a:bodyPr>
            <a:normAutofit/>
          </a:bodyPr>
          <a:lstStyle/>
          <a:p>
            <a:r>
              <a:rPr lang="en-US" sz="8000" dirty="0" smtClean="0"/>
              <a:t>What things cost?</a:t>
            </a:r>
            <a:endParaRPr lang="en-US" sz="8000" dirty="0"/>
          </a:p>
        </p:txBody>
      </p:sp>
      <p:pic>
        <p:nvPicPr>
          <p:cNvPr id="1026" name="Picture 2" descr="Nintendo Switch review: Redefining the games cons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14" y="1708786"/>
            <a:ext cx="4306412" cy="2840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 Types of Skateboards: Longboards and Shortboards - 2022 - Master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389" y="1708786"/>
            <a:ext cx="3433959" cy="2285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T Kids' Bank BMX Bike produc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566" y="1708786"/>
            <a:ext cx="3319083" cy="34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5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603" y="0"/>
            <a:ext cx="8420171" cy="985216"/>
          </a:xfrm>
        </p:spPr>
        <p:txBody>
          <a:bodyPr/>
          <a:lstStyle/>
          <a:p>
            <a:r>
              <a:rPr lang="en-US" u="sng" dirty="0" smtClean="0"/>
              <a:t>How Money Flows</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521" y="2615060"/>
            <a:ext cx="3249168" cy="18026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15" y="1559142"/>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721" y="3699379"/>
            <a:ext cx="2619375" cy="1743075"/>
          </a:xfrm>
          <a:prstGeom prst="rect">
            <a:avLst/>
          </a:prstGeom>
        </p:spPr>
      </p:pic>
      <p:sp>
        <p:nvSpPr>
          <p:cNvPr id="7" name="TextBox 6"/>
          <p:cNvSpPr txBox="1"/>
          <p:nvPr/>
        </p:nvSpPr>
        <p:spPr>
          <a:xfrm>
            <a:off x="601937" y="985216"/>
            <a:ext cx="2293662" cy="584775"/>
          </a:xfrm>
          <a:prstGeom prst="rect">
            <a:avLst/>
          </a:prstGeom>
          <a:noFill/>
        </p:spPr>
        <p:txBody>
          <a:bodyPr wrap="square" rtlCol="0">
            <a:spAutoFit/>
          </a:bodyPr>
          <a:lstStyle/>
          <a:p>
            <a:r>
              <a:rPr lang="en-US" sz="3200" dirty="0" smtClean="0"/>
              <a:t>Purchase</a:t>
            </a:r>
            <a:endParaRPr lang="en-US" sz="3200" dirty="0"/>
          </a:p>
        </p:txBody>
      </p:sp>
      <p:sp>
        <p:nvSpPr>
          <p:cNvPr id="8" name="TextBox 7"/>
          <p:cNvSpPr txBox="1"/>
          <p:nvPr/>
        </p:nvSpPr>
        <p:spPr>
          <a:xfrm>
            <a:off x="4738585" y="1912120"/>
            <a:ext cx="2415209" cy="584775"/>
          </a:xfrm>
          <a:prstGeom prst="rect">
            <a:avLst/>
          </a:prstGeom>
          <a:noFill/>
        </p:spPr>
        <p:txBody>
          <a:bodyPr wrap="square" rtlCol="0">
            <a:spAutoFit/>
          </a:bodyPr>
          <a:lstStyle/>
          <a:p>
            <a:r>
              <a:rPr lang="en-US" sz="3200" dirty="0" smtClean="0"/>
              <a:t>Credit Card</a:t>
            </a:r>
            <a:endParaRPr lang="en-US" sz="3200" dirty="0"/>
          </a:p>
        </p:txBody>
      </p:sp>
      <p:sp>
        <p:nvSpPr>
          <p:cNvPr id="9" name="TextBox 8"/>
          <p:cNvSpPr txBox="1"/>
          <p:nvPr/>
        </p:nvSpPr>
        <p:spPr>
          <a:xfrm>
            <a:off x="9007336" y="3114604"/>
            <a:ext cx="2981738" cy="584775"/>
          </a:xfrm>
          <a:prstGeom prst="rect">
            <a:avLst/>
          </a:prstGeom>
          <a:noFill/>
        </p:spPr>
        <p:txBody>
          <a:bodyPr wrap="square" rtlCol="0">
            <a:spAutoFit/>
          </a:bodyPr>
          <a:lstStyle/>
          <a:p>
            <a:r>
              <a:rPr lang="en-US" sz="3200" dirty="0" smtClean="0"/>
              <a:t> Future Income </a:t>
            </a:r>
            <a:endParaRPr lang="en-US" sz="3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199" y="2483067"/>
            <a:ext cx="902597" cy="90259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576" y="3708234"/>
            <a:ext cx="902597" cy="902597"/>
          </a:xfrm>
          <a:prstGeom prst="rect">
            <a:avLst/>
          </a:prstGeom>
        </p:spPr>
      </p:pic>
    </p:spTree>
    <p:extLst>
      <p:ext uri="{BB962C8B-B14F-4D97-AF65-F5344CB8AC3E}">
        <p14:creationId xmlns:p14="http://schemas.microsoft.com/office/powerpoint/2010/main" val="157616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7991" y="248478"/>
            <a:ext cx="11728174" cy="5744818"/>
          </a:xfrm>
        </p:spPr>
        <p:txBody>
          <a:bodyPr>
            <a:normAutofit/>
          </a:bodyPr>
          <a:lstStyle/>
          <a:p>
            <a:pPr marL="45720" indent="0" fontAlgn="base">
              <a:buNone/>
            </a:pPr>
            <a:r>
              <a:rPr lang="en-US" sz="3400" b="1" dirty="0"/>
              <a:t> </a:t>
            </a:r>
            <a:r>
              <a:rPr lang="en-US" sz="3400" b="1" dirty="0" smtClean="0"/>
              <a:t>                             Banking </a:t>
            </a:r>
            <a:r>
              <a:rPr lang="en-US" sz="3400" b="1" dirty="0"/>
              <a:t>Basics</a:t>
            </a:r>
          </a:p>
          <a:p>
            <a:pPr fontAlgn="base"/>
            <a:r>
              <a:rPr lang="en-US" sz="3400" dirty="0"/>
              <a:t>Continue to keep the concept of banking simple, but introduce new concepts beyond the fact that a bank keeps your money safe. Your kids are only a few years away from having their own account, so make sure their experiences are positive ones.</a:t>
            </a:r>
          </a:p>
          <a:p>
            <a:pPr fontAlgn="base"/>
            <a:r>
              <a:rPr lang="en-US" sz="3400" dirty="0" smtClean="0"/>
              <a:t>Explain </a:t>
            </a:r>
            <a:r>
              <a:rPr lang="en-US" sz="3400" dirty="0"/>
              <a:t>that your paycheck gets deposited at the bank, then you can spend it using cash, cards, or your phone</a:t>
            </a:r>
            <a:r>
              <a:rPr lang="en-US" sz="3400" dirty="0" smtClean="0"/>
              <a:t>.</a:t>
            </a:r>
            <a:endParaRPr lang="en-US" sz="3400" dirty="0"/>
          </a:p>
        </p:txBody>
      </p:sp>
    </p:spTree>
    <p:extLst>
      <p:ext uri="{BB962C8B-B14F-4D97-AF65-F5344CB8AC3E}">
        <p14:creationId xmlns:p14="http://schemas.microsoft.com/office/powerpoint/2010/main" val="95522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235" y="464620"/>
            <a:ext cx="11757991" cy="3754874"/>
          </a:xfrm>
          <a:prstGeom prst="rect">
            <a:avLst/>
          </a:prstGeom>
        </p:spPr>
        <p:txBody>
          <a:bodyPr wrap="square">
            <a:spAutoFit/>
          </a:bodyPr>
          <a:lstStyle/>
          <a:p>
            <a:pPr marL="457200" indent="-457200" fontAlgn="base">
              <a:buFont typeface="Arial" panose="020B0604020202020204" pitchFamily="34" charset="0"/>
              <a:buChar char="•"/>
            </a:pPr>
            <a:r>
              <a:rPr lang="en-US" sz="3400" dirty="0" smtClean="0"/>
              <a:t>Visit </a:t>
            </a:r>
            <a:r>
              <a:rPr lang="en-US" sz="3400" dirty="0"/>
              <a:t>the bank with your kids, taking the time to go inside to make deposits and withdrawals.</a:t>
            </a:r>
          </a:p>
          <a:p>
            <a:pPr fontAlgn="base"/>
            <a:endParaRPr lang="en-US" sz="3400" dirty="0" smtClean="0"/>
          </a:p>
          <a:p>
            <a:pPr marL="457200" indent="-457200" fontAlgn="base">
              <a:buFont typeface="Arial" panose="020B0604020202020204" pitchFamily="34" charset="0"/>
              <a:buChar char="•"/>
            </a:pPr>
            <a:r>
              <a:rPr lang="en-US" sz="3400" dirty="0" smtClean="0"/>
              <a:t>Explain </a:t>
            </a:r>
            <a:r>
              <a:rPr lang="en-US" sz="3400" dirty="0"/>
              <a:t>how an ATM allows you to withdraw money that you’ve earned, even when the bank is busy or closed. Youngsters often incorrectly think that ATMs print money and give it away free, as much and as often as you want.</a:t>
            </a:r>
          </a:p>
        </p:txBody>
      </p:sp>
    </p:spTree>
    <p:extLst>
      <p:ext uri="{BB962C8B-B14F-4D97-AF65-F5344CB8AC3E}">
        <p14:creationId xmlns:p14="http://schemas.microsoft.com/office/powerpoint/2010/main" val="403257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870" y="1003852"/>
            <a:ext cx="7623313" cy="2400657"/>
          </a:xfrm>
          <a:prstGeom prst="rect">
            <a:avLst/>
          </a:prstGeom>
          <a:noFill/>
        </p:spPr>
        <p:txBody>
          <a:bodyPr wrap="square" rtlCol="0">
            <a:spAutoFit/>
          </a:bodyPr>
          <a:lstStyle/>
          <a:p>
            <a:r>
              <a:rPr lang="en-US" sz="4400" dirty="0" smtClean="0"/>
              <a:t>ALWAYS KEEP LEARNING</a:t>
            </a:r>
          </a:p>
          <a:p>
            <a:r>
              <a:rPr lang="en-US" sz="4400" dirty="0" smtClean="0"/>
              <a:t>ALWAYS KEEP EARNING</a:t>
            </a:r>
          </a:p>
          <a:p>
            <a:r>
              <a:rPr lang="en-US" sz="4400" dirty="0" smtClean="0"/>
              <a:t>ALWAYS KEEP SAVING</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70" y="3876260"/>
            <a:ext cx="6361044" cy="2782957"/>
          </a:xfrm>
          <a:prstGeom prst="rect">
            <a:avLst/>
          </a:prstGeom>
        </p:spPr>
      </p:pic>
    </p:spTree>
    <p:extLst>
      <p:ext uri="{BB962C8B-B14F-4D97-AF65-F5344CB8AC3E}">
        <p14:creationId xmlns:p14="http://schemas.microsoft.com/office/powerpoint/2010/main" val="57728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3 Kid's Budget Worksheets (Plus Sample Budget Template for Teenag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557" y="0"/>
            <a:ext cx="5320886" cy="681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8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MONEY IS EARNED BY WORKING </a:t>
            </a:r>
            <a:br>
              <a:rPr lang="fr-FR" dirty="0" smtClean="0"/>
            </a:br>
            <a:r>
              <a:rPr lang="fr-FR" dirty="0" smtClean="0"/>
              <a:t>AND IS USED TO BUY THINGS</a:t>
            </a:r>
            <a:endParaRPr lang="en-US" dirty="0"/>
          </a:p>
        </p:txBody>
      </p:sp>
      <p:sp>
        <p:nvSpPr>
          <p:cNvPr id="3" name="Content Placeholder 2"/>
          <p:cNvSpPr>
            <a:spLocks noGrp="1"/>
          </p:cNvSpPr>
          <p:nvPr>
            <p:ph idx="1"/>
          </p:nvPr>
        </p:nvSpPr>
        <p:spPr>
          <a:xfrm>
            <a:off x="3440665" y="1679713"/>
            <a:ext cx="4938022" cy="3766930"/>
          </a:xfrm>
        </p:spPr>
        <p:txBody>
          <a:bodyPr>
            <a:normAutofit/>
          </a:bodyPr>
          <a:lstStyle/>
          <a:p>
            <a:r>
              <a:rPr lang="en-US" sz="4800" dirty="0" smtClean="0"/>
              <a:t>CHORES</a:t>
            </a:r>
            <a:endParaRPr lang="en-US" sz="4800" dirty="0"/>
          </a:p>
          <a:p>
            <a:r>
              <a:rPr lang="en-US" sz="4800" dirty="0" smtClean="0"/>
              <a:t>ALLOWANCES</a:t>
            </a:r>
          </a:p>
          <a:p>
            <a:r>
              <a:rPr lang="en-US" sz="4800" dirty="0" smtClean="0"/>
              <a:t>SPENDING</a:t>
            </a:r>
            <a:endParaRPr lang="en-US" sz="4800" dirty="0"/>
          </a:p>
          <a:p>
            <a:r>
              <a:rPr lang="en-US" sz="4800" dirty="0" smtClean="0"/>
              <a:t>SAVING</a:t>
            </a:r>
            <a:endParaRPr lang="en-US" sz="4800" dirty="0"/>
          </a:p>
        </p:txBody>
      </p:sp>
    </p:spTree>
    <p:extLst>
      <p:ext uri="{BB962C8B-B14F-4D97-AF65-F5344CB8AC3E}">
        <p14:creationId xmlns:p14="http://schemas.microsoft.com/office/powerpoint/2010/main" val="208392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92" y="294861"/>
            <a:ext cx="6149923" cy="3859696"/>
          </a:xfrm>
        </p:spPr>
        <p:txBody>
          <a:bodyPr>
            <a:noAutofit/>
          </a:bodyPr>
          <a:lstStyle/>
          <a:p>
            <a:r>
              <a:rPr lang="en-US" sz="5400" dirty="0" smtClean="0"/>
              <a:t>CREATE AN </a:t>
            </a:r>
            <a:br>
              <a:rPr lang="en-US" sz="5400" dirty="0" smtClean="0"/>
            </a:br>
            <a:r>
              <a:rPr lang="en-US" sz="5400" dirty="0" smtClean="0"/>
              <a:t>ALLOWANCE </a:t>
            </a:r>
            <a:br>
              <a:rPr lang="en-US" sz="5400" dirty="0" smtClean="0"/>
            </a:br>
            <a:r>
              <a:rPr lang="en-US" sz="5400" dirty="0" smtClean="0"/>
              <a:t>CHORE BOARD</a:t>
            </a:r>
            <a:endParaRPr lang="en-US" sz="5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844" y="158143"/>
            <a:ext cx="4494886" cy="6063753"/>
          </a:xfrm>
          <a:prstGeom prst="rect">
            <a:avLst/>
          </a:prstGeom>
        </p:spPr>
      </p:pic>
    </p:spTree>
    <p:extLst>
      <p:ext uri="{BB962C8B-B14F-4D97-AF65-F5344CB8AC3E}">
        <p14:creationId xmlns:p14="http://schemas.microsoft.com/office/powerpoint/2010/main" val="386616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93335" y="0"/>
            <a:ext cx="5153949" cy="6748669"/>
          </a:xfrm>
        </p:spPr>
      </p:pic>
      <p:sp>
        <p:nvSpPr>
          <p:cNvPr id="5" name="TextBox 4"/>
          <p:cNvSpPr txBox="1"/>
          <p:nvPr/>
        </p:nvSpPr>
        <p:spPr>
          <a:xfrm>
            <a:off x="1351721" y="0"/>
            <a:ext cx="2564296" cy="4893647"/>
          </a:xfrm>
          <a:prstGeom prst="rect">
            <a:avLst/>
          </a:prstGeom>
          <a:noFill/>
        </p:spPr>
        <p:txBody>
          <a:bodyPr wrap="square" rtlCol="0">
            <a:spAutoFit/>
          </a:bodyPr>
          <a:lstStyle/>
          <a:p>
            <a:r>
              <a:rPr lang="en-US" sz="2400" b="1" dirty="0" smtClean="0"/>
              <a:t>ANOTHER EXAMPLE</a:t>
            </a:r>
          </a:p>
          <a:p>
            <a:r>
              <a:rPr lang="en-US" sz="2400" b="1" dirty="0" smtClean="0"/>
              <a:t>OF AN ALLOWANCE</a:t>
            </a:r>
          </a:p>
          <a:p>
            <a:r>
              <a:rPr lang="en-US" sz="2400" b="1" dirty="0" smtClean="0"/>
              <a:t>CHORE BOARD</a:t>
            </a:r>
          </a:p>
          <a:p>
            <a:endParaRPr lang="en-US" sz="2400" b="1" dirty="0"/>
          </a:p>
          <a:p>
            <a:endParaRPr lang="en-US" sz="2400" b="1" dirty="0" smtClean="0"/>
          </a:p>
          <a:p>
            <a:r>
              <a:rPr lang="en-US" sz="2400" b="1" dirty="0" smtClean="0"/>
              <a:t>BE CREATIVE AND HAVE FUN EARNING, SAVING AND SPENDING WISELY!</a:t>
            </a:r>
            <a:endParaRPr lang="en-US" sz="2400" b="1" dirty="0"/>
          </a:p>
        </p:txBody>
      </p:sp>
    </p:spTree>
    <p:extLst>
      <p:ext uri="{BB962C8B-B14F-4D97-AF65-F5344CB8AC3E}">
        <p14:creationId xmlns:p14="http://schemas.microsoft.com/office/powerpoint/2010/main" val="171618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78" y="335280"/>
            <a:ext cx="7668868" cy="6135094"/>
          </a:xfrm>
          <a:prstGeom prst="rect">
            <a:avLst/>
          </a:prstGeom>
        </p:spPr>
      </p:pic>
      <p:sp>
        <p:nvSpPr>
          <p:cNvPr id="5" name="TextBox 4"/>
          <p:cNvSpPr txBox="1"/>
          <p:nvPr/>
        </p:nvSpPr>
        <p:spPr>
          <a:xfrm>
            <a:off x="1490867" y="407504"/>
            <a:ext cx="2743203" cy="3785652"/>
          </a:xfrm>
          <a:prstGeom prst="rect">
            <a:avLst/>
          </a:prstGeom>
          <a:noFill/>
        </p:spPr>
        <p:txBody>
          <a:bodyPr wrap="square" rtlCol="0">
            <a:spAutoFit/>
          </a:bodyPr>
          <a:lstStyle/>
          <a:p>
            <a:r>
              <a:rPr lang="en-US" sz="4800" dirty="0" smtClean="0"/>
              <a:t>CREATE YOUR OWN</a:t>
            </a:r>
          </a:p>
          <a:p>
            <a:r>
              <a:rPr lang="en-US" sz="4800" dirty="0" smtClean="0"/>
              <a:t>CHORE CHART</a:t>
            </a:r>
            <a:endParaRPr lang="en-US" sz="4800" dirty="0"/>
          </a:p>
        </p:txBody>
      </p:sp>
      <p:sp>
        <p:nvSpPr>
          <p:cNvPr id="8" name="TextBox 7"/>
          <p:cNvSpPr txBox="1"/>
          <p:nvPr/>
        </p:nvSpPr>
        <p:spPr>
          <a:xfrm>
            <a:off x="4422912" y="2088005"/>
            <a:ext cx="2067339" cy="369332"/>
          </a:xfrm>
          <a:prstGeom prst="rect">
            <a:avLst/>
          </a:prstGeom>
          <a:noFill/>
        </p:spPr>
        <p:txBody>
          <a:bodyPr wrap="square" rtlCol="0">
            <a:spAutoFit/>
          </a:bodyPr>
          <a:lstStyle/>
          <a:p>
            <a:r>
              <a:rPr lang="en-US" dirty="0" smtClean="0"/>
              <a:t>BRUSH TEETH </a:t>
            </a:r>
            <a:endParaRPr lang="en-US" dirty="0"/>
          </a:p>
        </p:txBody>
      </p:sp>
      <p:sp>
        <p:nvSpPr>
          <p:cNvPr id="9" name="TextBox 8"/>
          <p:cNvSpPr txBox="1"/>
          <p:nvPr/>
        </p:nvSpPr>
        <p:spPr>
          <a:xfrm>
            <a:off x="4452731" y="2767232"/>
            <a:ext cx="1470991" cy="369332"/>
          </a:xfrm>
          <a:prstGeom prst="rect">
            <a:avLst/>
          </a:prstGeom>
          <a:noFill/>
        </p:spPr>
        <p:txBody>
          <a:bodyPr wrap="square" rtlCol="0">
            <a:spAutoFit/>
          </a:bodyPr>
          <a:lstStyle/>
          <a:p>
            <a:r>
              <a:rPr lang="en-US" dirty="0" smtClean="0"/>
              <a:t>MAKE BED</a:t>
            </a:r>
            <a:endParaRPr lang="en-US" dirty="0"/>
          </a:p>
        </p:txBody>
      </p:sp>
      <p:sp>
        <p:nvSpPr>
          <p:cNvPr id="11" name="TextBox 10"/>
          <p:cNvSpPr txBox="1"/>
          <p:nvPr/>
        </p:nvSpPr>
        <p:spPr>
          <a:xfrm>
            <a:off x="4452731" y="5038715"/>
            <a:ext cx="1371600" cy="646331"/>
          </a:xfrm>
          <a:prstGeom prst="rect">
            <a:avLst/>
          </a:prstGeom>
          <a:noFill/>
        </p:spPr>
        <p:txBody>
          <a:bodyPr wrap="square" rtlCol="0">
            <a:spAutoFit/>
          </a:bodyPr>
          <a:lstStyle/>
          <a:p>
            <a:r>
              <a:rPr lang="en-US" dirty="0" smtClean="0"/>
              <a:t>TAKE OUT TRASH</a:t>
            </a:r>
            <a:endParaRPr lang="en-US" dirty="0"/>
          </a:p>
        </p:txBody>
      </p:sp>
      <p:sp>
        <p:nvSpPr>
          <p:cNvPr id="12" name="TextBox 11"/>
          <p:cNvSpPr txBox="1"/>
          <p:nvPr/>
        </p:nvSpPr>
        <p:spPr>
          <a:xfrm>
            <a:off x="4432854" y="4334920"/>
            <a:ext cx="2007705" cy="369332"/>
          </a:xfrm>
          <a:prstGeom prst="rect">
            <a:avLst/>
          </a:prstGeom>
          <a:noFill/>
        </p:spPr>
        <p:txBody>
          <a:bodyPr wrap="square" rtlCol="0">
            <a:spAutoFit/>
          </a:bodyPr>
          <a:lstStyle/>
          <a:p>
            <a:r>
              <a:rPr lang="en-US" dirty="0" smtClean="0"/>
              <a:t>SWEEP FLOOR</a:t>
            </a:r>
            <a:endParaRPr lang="en-US" dirty="0"/>
          </a:p>
        </p:txBody>
      </p:sp>
      <p:sp>
        <p:nvSpPr>
          <p:cNvPr id="13" name="TextBox 12"/>
          <p:cNvSpPr txBox="1"/>
          <p:nvPr/>
        </p:nvSpPr>
        <p:spPr>
          <a:xfrm>
            <a:off x="4422912" y="3631125"/>
            <a:ext cx="2166731" cy="369332"/>
          </a:xfrm>
          <a:prstGeom prst="rect">
            <a:avLst/>
          </a:prstGeom>
          <a:noFill/>
        </p:spPr>
        <p:txBody>
          <a:bodyPr wrap="square" rtlCol="0">
            <a:spAutoFit/>
          </a:bodyPr>
          <a:lstStyle/>
          <a:p>
            <a:r>
              <a:rPr lang="en-US" dirty="0" smtClean="0"/>
              <a:t>CLEAN UP TOYS</a:t>
            </a:r>
            <a:endParaRPr lang="en-US" dirty="0"/>
          </a:p>
        </p:txBody>
      </p:sp>
    </p:spTree>
    <p:extLst>
      <p:ext uri="{BB962C8B-B14F-4D97-AF65-F5344CB8AC3E}">
        <p14:creationId xmlns:p14="http://schemas.microsoft.com/office/powerpoint/2010/main" val="122592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65922"/>
            <a:ext cx="9752014" cy="3420303"/>
          </a:xfrm>
        </p:spPr>
        <p:txBody>
          <a:bodyPr>
            <a:normAutofit/>
          </a:bodyPr>
          <a:lstStyle/>
          <a:p>
            <a:r>
              <a:rPr lang="en-US" dirty="0" smtClean="0"/>
              <a:t>Encourage imaginative play such as pretend store with a toy cash register, play coins, and plastic cards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5388" y="3588024"/>
            <a:ext cx="5883966" cy="2574235"/>
          </a:xfrm>
          <a:prstGeom prst="rect">
            <a:avLst/>
          </a:prstGeom>
        </p:spPr>
      </p:pic>
    </p:spTree>
    <p:extLst>
      <p:ext uri="{BB962C8B-B14F-4D97-AF65-F5344CB8AC3E}">
        <p14:creationId xmlns:p14="http://schemas.microsoft.com/office/powerpoint/2010/main" val="427456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991" y="308113"/>
            <a:ext cx="6991220" cy="5632311"/>
          </a:xfrm>
          <a:prstGeom prst="rect">
            <a:avLst/>
          </a:prstGeom>
        </p:spPr>
        <p:txBody>
          <a:bodyPr wrap="square">
            <a:spAutoFit/>
          </a:bodyPr>
          <a:lstStyle/>
          <a:p>
            <a:pPr algn="ctr" fontAlgn="base"/>
            <a:r>
              <a:rPr lang="en-US" sz="2400" b="1" dirty="0">
                <a:solidFill>
                  <a:srgbClr val="2F4D92"/>
                </a:solidFill>
                <a:latin typeface="Lato"/>
              </a:rPr>
              <a:t>Encourage Saving for Small </a:t>
            </a:r>
            <a:r>
              <a:rPr lang="en-US" sz="2400" b="1" dirty="0" smtClean="0">
                <a:solidFill>
                  <a:srgbClr val="2F4D92"/>
                </a:solidFill>
                <a:latin typeface="Lato"/>
              </a:rPr>
              <a:t>Goals</a:t>
            </a:r>
          </a:p>
          <a:p>
            <a:pPr algn="ctr" fontAlgn="base"/>
            <a:endParaRPr lang="en-US" sz="2400" b="1" dirty="0">
              <a:solidFill>
                <a:srgbClr val="2F4D92"/>
              </a:solidFill>
              <a:latin typeface="Lato"/>
            </a:endParaRPr>
          </a:p>
          <a:p>
            <a:pPr fontAlgn="base"/>
            <a:r>
              <a:rPr lang="en-US" sz="2400" dirty="0">
                <a:solidFill>
                  <a:srgbClr val="0A0A0A"/>
                </a:solidFill>
                <a:latin typeface="Nunito"/>
              </a:rPr>
              <a:t>Your kids are ready to start learning a slightly more complex concept of savings. The notion of long-term savings is still obscure, so start by encouraging your kids to save for shorter-term goals.</a:t>
            </a:r>
          </a:p>
          <a:p>
            <a:pPr fontAlgn="base"/>
            <a:endParaRPr lang="en-US" sz="2400" cap="all" dirty="0">
              <a:solidFill>
                <a:srgbClr val="2F4D92"/>
              </a:solidFill>
              <a:latin typeface="Lato"/>
            </a:endParaRPr>
          </a:p>
          <a:p>
            <a:pPr fontAlgn="base">
              <a:buFont typeface="Arial" panose="020B0604020202020204" pitchFamily="34" charset="0"/>
              <a:buChar char="•"/>
            </a:pPr>
            <a:r>
              <a:rPr lang="en-US" sz="2400" dirty="0" smtClean="0">
                <a:solidFill>
                  <a:srgbClr val="0C0C0C"/>
                </a:solidFill>
                <a:latin typeface="Nunito"/>
              </a:rPr>
              <a:t> Encourage </a:t>
            </a:r>
            <a:r>
              <a:rPr lang="en-US" sz="2400" dirty="0">
                <a:solidFill>
                  <a:srgbClr val="0C0C0C"/>
                </a:solidFill>
                <a:latin typeface="Nunito"/>
              </a:rPr>
              <a:t>your kids to save a small amount of their allowance each week in their own personal saving jar, saving for goals such as a special toy, or a birthday or holiday gift for someone special</a:t>
            </a:r>
            <a:r>
              <a:rPr lang="en-US" sz="2400" dirty="0" smtClean="0">
                <a:solidFill>
                  <a:srgbClr val="0C0C0C"/>
                </a:solidFill>
                <a:latin typeface="Nunito"/>
              </a:rPr>
              <a:t>.</a:t>
            </a:r>
          </a:p>
          <a:p>
            <a:pPr fontAlgn="base">
              <a:buFont typeface="Arial" panose="020B0604020202020204" pitchFamily="34" charset="0"/>
              <a:buChar char="•"/>
            </a:pPr>
            <a:endParaRPr lang="en-US" sz="2400" dirty="0">
              <a:solidFill>
                <a:srgbClr val="0C0C0C"/>
              </a:solidFill>
              <a:latin typeface="Nunito"/>
            </a:endParaRPr>
          </a:p>
          <a:p>
            <a:r>
              <a:rPr lang="en-US" sz="2400" dirty="0">
                <a:solidFill>
                  <a:srgbClr val="0A0A0A"/>
                </a:solidFill>
                <a:latin typeface="Nunito"/>
              </a:rPr>
              <a:t/>
            </a:r>
            <a:br>
              <a:rPr lang="en-US" sz="2400" dirty="0">
                <a:solidFill>
                  <a:srgbClr val="0A0A0A"/>
                </a:solidFill>
                <a:latin typeface="Nunito"/>
              </a:rPr>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404" y="1621775"/>
            <a:ext cx="5012509" cy="2711685"/>
          </a:xfrm>
          <a:prstGeom prst="rect">
            <a:avLst/>
          </a:prstGeom>
        </p:spPr>
      </p:pic>
      <p:sp>
        <p:nvSpPr>
          <p:cNvPr id="2" name="TextBox 1"/>
          <p:cNvSpPr txBox="1"/>
          <p:nvPr/>
        </p:nvSpPr>
        <p:spPr>
          <a:xfrm>
            <a:off x="327991" y="4924761"/>
            <a:ext cx="11714922" cy="830997"/>
          </a:xfrm>
          <a:prstGeom prst="rect">
            <a:avLst/>
          </a:prstGeom>
          <a:noFill/>
        </p:spPr>
        <p:txBody>
          <a:bodyPr wrap="square" rtlCol="0">
            <a:spAutoFit/>
          </a:bodyPr>
          <a:lstStyle/>
          <a:p>
            <a:pPr fontAlgn="base">
              <a:buFont typeface="Arial" panose="020B0604020202020204" pitchFamily="34" charset="0"/>
              <a:buChar char="•"/>
            </a:pPr>
            <a:r>
              <a:rPr lang="en-US" sz="2400" dirty="0">
                <a:solidFill>
                  <a:srgbClr val="0C0C0C"/>
                </a:solidFill>
                <a:latin typeface="Nunito"/>
              </a:rPr>
              <a:t> Continue filling a family savings jar or piggy bank, promoting a sense of accomplishment as money accumulates.</a:t>
            </a:r>
          </a:p>
        </p:txBody>
      </p:sp>
    </p:spTree>
    <p:extLst>
      <p:ext uri="{BB962C8B-B14F-4D97-AF65-F5344CB8AC3E}">
        <p14:creationId xmlns:p14="http://schemas.microsoft.com/office/powerpoint/2010/main" val="679647156"/>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460</TotalTime>
  <Words>735</Words>
  <Application>Microsoft Office PowerPoint</Application>
  <PresentationFormat>Widescreen</PresentationFormat>
  <Paragraphs>81</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Euphemia</vt:lpstr>
      <vt:lpstr>Lato</vt:lpstr>
      <vt:lpstr>Nunito</vt:lpstr>
      <vt:lpstr>Wingdings</vt:lpstr>
      <vt:lpstr>Children Playing 16x9</vt:lpstr>
      <vt:lpstr>FINANCIAL LITERACY </vt:lpstr>
      <vt:lpstr>What things cost?</vt:lpstr>
      <vt:lpstr>PowerPoint Presentation</vt:lpstr>
      <vt:lpstr>MONEY IS EARNED BY WORKING  AND IS USED TO BUY THINGS</vt:lpstr>
      <vt:lpstr>CREATE AN  ALLOWANCE  CHORE BOARD</vt:lpstr>
      <vt:lpstr>PowerPoint Presentation</vt:lpstr>
      <vt:lpstr>PowerPoint Presentation</vt:lpstr>
      <vt:lpstr>Encourage imaginative play such as pretend store with a toy cash register, play coins, and plastic cards</vt:lpstr>
      <vt:lpstr>PowerPoint Presentation</vt:lpstr>
      <vt:lpstr>SAVE $1 A WEEK</vt:lpstr>
      <vt:lpstr>Money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Money Flows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Sherri Falkenberg</dc:creator>
  <cp:lastModifiedBy>Sherri Falkenberg</cp:lastModifiedBy>
  <cp:revision>41</cp:revision>
  <cp:lastPrinted>2022-09-13T15:42:30Z</cp:lastPrinted>
  <dcterms:created xsi:type="dcterms:W3CDTF">2022-06-01T15:18:08Z</dcterms:created>
  <dcterms:modified xsi:type="dcterms:W3CDTF">2022-10-03T17:55:00Z</dcterms:modified>
</cp:coreProperties>
</file>