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sldIdLst>
    <p:sldId id="256" r:id="rId6"/>
    <p:sldId id="257" r:id="rId7"/>
    <p:sldId id="259" r:id="rId8"/>
    <p:sldId id="268" r:id="rId9"/>
    <p:sldId id="265" r:id="rId10"/>
    <p:sldId id="260" r:id="rId11"/>
    <p:sldId id="261" r:id="rId12"/>
    <p:sldId id="258" r:id="rId13"/>
    <p:sldId id="263" r:id="rId14"/>
    <p:sldId id="262" r:id="rId15"/>
    <p:sldId id="264" r:id="rId16"/>
    <p:sldId id="266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01766AC-5E4C-4B6C-A14A-924E262D58D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39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66733BA-C044-43C6-9E35-9D20AF39DA1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94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64400" y="2824200"/>
            <a:ext cx="8199720" cy="18874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</a:t>
            </a:r>
            <a:r>
              <a:t/>
            </a:r>
            <a:br/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1C32737-5BEA-4F8D-B3A6-7E8128D6761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10/26/2021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EC1F02-3937-4CF0-9D11-98E0802B50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0000" y="570960"/>
            <a:ext cx="8258760" cy="763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48920" y="1423080"/>
            <a:ext cx="8245800" cy="343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6E79C60-5415-450C-B144-6EF9761C73F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10/26/2021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7E0E6B-4D55-4D9F-AFEA-CBCAEBCFCC7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2101680" y="443520"/>
            <a:ext cx="6570000" cy="725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2D050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094120" y="1177560"/>
            <a:ext cx="6592320" cy="351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512F51-7337-4024-9E77-A0619EEFA92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10/26/2021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FE80CE-9C76-4894-B989-CF21891A438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36760" y="2297520"/>
            <a:ext cx="4039920" cy="2275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0" y="1825200"/>
            <a:ext cx="404136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0" y="2297520"/>
            <a:ext cx="4041360" cy="2275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97ACE04-8544-4133-ADE4-8E63D623960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10/26/2021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3" name="PlaceHolder 8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4" name="PlaceHolder 9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EF524-3F23-479A-85B8-5CA2705C964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BD060E-EDDD-4C22-A9EA-48A46794748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10/26/2021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444962-3336-4597-B4A8-502D332D64E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228600" y="3429000"/>
            <a:ext cx="8686800" cy="2057400"/>
          </a:xfrm>
          <a:prstGeom prst="rect">
            <a:avLst/>
          </a:prstGeom>
          <a:noFill/>
          <a:ln w="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3200" b="0" strike="noStrike" spc="-1" dirty="0">
                <a:solidFill>
                  <a:srgbClr val="FFFFFF"/>
                </a:solidFill>
                <a:latin typeface="Calibri"/>
              </a:rPr>
              <a:t>MICHAEL ZUREN, </a:t>
            </a:r>
            <a:r>
              <a:rPr lang="en-US" sz="3200" b="0" strike="noStrike" spc="-1" dirty="0" smtClean="0">
                <a:solidFill>
                  <a:srgbClr val="FFFFFF"/>
                </a:solidFill>
                <a:latin typeface="Calibri"/>
              </a:rPr>
              <a:t>PhD</a:t>
            </a:r>
            <a:r>
              <a:rPr sz="3200" dirty="0"/>
              <a:t/>
            </a:r>
            <a:br>
              <a:rPr sz="3200" dirty="0"/>
            </a:br>
            <a:r>
              <a:rPr lang="en-US" sz="4500" b="0" strike="noStrike" spc="-1" dirty="0">
                <a:solidFill>
                  <a:srgbClr val="FFFFFF"/>
                </a:solidFill>
                <a:latin typeface="Calibri"/>
              </a:rPr>
              <a:t>Lake County Treasurer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0320" y="1799303"/>
            <a:ext cx="8844108" cy="528729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latin typeface="Calibri"/>
              </a:rPr>
              <a:t>Drive Thru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FFFFFF"/>
                </a:solidFill>
                <a:latin typeface="Calibri"/>
              </a:rPr>
              <a:t>FIRST HALF COLLECTION JANUARY 2022-FEBRUARY 16, 2022</a:t>
            </a:r>
            <a:endParaRPr lang="en-US" spc="-1" dirty="0">
              <a:solidFill>
                <a:srgbClr val="FFFFFF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FFFFFF"/>
                </a:solidFill>
                <a:latin typeface="Calibri"/>
              </a:rPr>
              <a:t>SECOND HALF COLLECTION JUNE 2022- JULY 16, 2022</a:t>
            </a:r>
            <a:endParaRPr lang="en-US" b="0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u="sng" spc="-1" dirty="0">
                <a:solidFill>
                  <a:srgbClr val="FFFFFF"/>
                </a:solidFill>
                <a:latin typeface="Calibri"/>
              </a:rPr>
              <a:t>Auto Pay</a:t>
            </a:r>
            <a:r>
              <a:rPr lang="en-US" spc="-1" dirty="0">
                <a:solidFill>
                  <a:srgbClr val="FFFFFF"/>
                </a:solidFill>
                <a:latin typeface="Calibri"/>
              </a:rPr>
              <a:t>  (form located on Lake County Ohio Treasurer’s website)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uFillTx/>
                <a:latin typeface="Calibri"/>
              </a:rPr>
              <a:t>Credit </a:t>
            </a:r>
            <a:r>
              <a:rPr lang="en-US" sz="1800" b="0" u="sng" strike="noStrike" spc="-1" dirty="0">
                <a:solidFill>
                  <a:srgbClr val="FFFFFF"/>
                </a:solidFill>
                <a:uFillTx/>
                <a:latin typeface="Calibri"/>
              </a:rPr>
              <a:t>Card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800" b="0" strike="noStrike" spc="-1" dirty="0" smtClean="0">
                <a:solidFill>
                  <a:srgbClr val="FFFFFF"/>
                </a:solidFill>
                <a:latin typeface="Calibri"/>
              </a:rPr>
              <a:t>(fees apply)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uFillTx/>
                <a:latin typeface="Calibri"/>
              </a:rPr>
              <a:t>E-Check</a:t>
            </a:r>
            <a:r>
              <a:rPr lang="en-US" sz="1800" b="0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($1.50 fee applies if under $10,000) </a:t>
            </a:r>
            <a:endParaRPr lang="en-US" sz="1800" b="0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uFillTx/>
                <a:latin typeface="Calibri"/>
              </a:rPr>
              <a:t>Mail</a:t>
            </a:r>
            <a:r>
              <a:rPr lang="en-US" sz="1800" b="0" strike="noStrike" spc="-1" dirty="0" smtClean="0">
                <a:solidFill>
                  <a:srgbClr val="FFFFFF"/>
                </a:solidFill>
                <a:uFillTx/>
                <a:latin typeface="Calibri"/>
              </a:rPr>
              <a:t>  (postmark accepted)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FFFFFF"/>
                </a:solidFill>
                <a:latin typeface="Calibri"/>
              </a:rPr>
              <a:t>Drop Box (no cash please)</a:t>
            </a:r>
            <a:endParaRPr lang="en-US" sz="1800" b="0" strike="noStrike" spc="-1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FFFFFF"/>
                </a:solidFill>
                <a:latin typeface="Calibri"/>
              </a:rPr>
              <a:t>In Person</a:t>
            </a:r>
            <a:endParaRPr lang="en-US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957388" y="1157287"/>
            <a:ext cx="5455114" cy="6420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u="sng" strike="noStrike" spc="-1" dirty="0" smtClean="0">
                <a:solidFill>
                  <a:srgbClr val="FFFFFF"/>
                </a:solidFill>
                <a:latin typeface="Calibri"/>
              </a:rPr>
              <a:t>PAYMENT OPTIONS</a:t>
            </a:r>
            <a:endParaRPr lang="en-US" sz="4400" b="1" u="sng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"/>
          <p:cNvPicPr/>
          <p:nvPr/>
        </p:nvPicPr>
        <p:blipFill>
          <a:blip r:embed="rId2"/>
          <a:stretch/>
        </p:blipFill>
        <p:spPr>
          <a:xfrm>
            <a:off x="457200" y="685800"/>
            <a:ext cx="8001000" cy="410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6169" y="1607344"/>
            <a:ext cx="9123480" cy="31920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If you have any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Calibri"/>
              </a:rPr>
              <a:t>questions 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concerning the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Calibri"/>
              </a:rPr>
              <a:t>Treasurer’s 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Office please do not hesitate to call </a:t>
            </a:r>
            <a:endParaRPr lang="en-US" sz="2400" b="0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from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Painesville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 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(440)350-2516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en-US" sz="2000" b="1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from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Madison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(440)428-4348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en-US" sz="2000" b="1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from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West End and Cleveland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(216) 918-2516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;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en-US" sz="2000" b="1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FAX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(440) 350-2623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 send </a:t>
            </a:r>
            <a:r>
              <a:rPr lang="en-US" sz="2000" b="0" strike="noStrike" spc="-1" dirty="0" smtClean="0">
                <a:solidFill>
                  <a:srgbClr val="FFFFFF"/>
                </a:solidFill>
                <a:uFillTx/>
                <a:latin typeface="Calibri"/>
              </a:rPr>
              <a:t>E-mail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 or visit us personally at the County Administration Building (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105 Main St, Painesville, Ohio 44077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) </a:t>
            </a:r>
            <a:endParaRPr lang="en-US" sz="2000" b="0" strike="noStrike" spc="-1" dirty="0" smtClean="0">
              <a:solidFill>
                <a:srgbClr val="FFFFFF"/>
              </a:solidFill>
              <a:latin typeface="Calibri"/>
            </a:endParaRPr>
          </a:p>
          <a:p>
            <a:r>
              <a:rPr sz="2400" dirty="0"/>
              <a:t/>
            </a:r>
            <a:br>
              <a:rPr sz="2400" dirty="0"/>
            </a:b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Hours</a:t>
            </a: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:  Open Monday – Friday 8:00 AM – 4:30 PM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Extended hours during tax collection 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season (Open Saturdays)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>
          <a:xfrm>
            <a:off x="171450" y="2614478"/>
            <a:ext cx="9022556" cy="3539160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Questions and Answers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28040" y="280800"/>
            <a:ext cx="8258760" cy="5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Treasurer’s Office Functions</a:t>
            </a:r>
            <a:endParaRPr lang="en-US" sz="4400" b="0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526578" y="1720948"/>
            <a:ext cx="8245800" cy="315585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Responsible for safeguarding all County funds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Cash Manager for all funds received and deposited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Serves as County’s Chief Investment Officer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Administrator of sophisticated delinquent tax </a:t>
            </a: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collection 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programs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Maintains 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tax escrow </a:t>
            </a: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and prepay accounts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327073" y="693326"/>
            <a:ext cx="809316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Programs for Seniors</a:t>
            </a: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95775" y="895642"/>
            <a:ext cx="9144000" cy="317262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Homestead </a:t>
            </a:r>
            <a:r>
              <a:rPr lang="en-US" sz="1600" b="0" strike="noStrike" spc="-1" dirty="0">
                <a:solidFill>
                  <a:srgbClr val="FFFFFF"/>
                </a:solidFill>
                <a:latin typeface="Calibri"/>
              </a:rPr>
              <a:t>Exemption Qualifications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FFFFFF"/>
                </a:solidFill>
                <a:latin typeface="Calibri"/>
              </a:rPr>
              <a:t>Must be 65 or older </a:t>
            </a:r>
            <a:r>
              <a:rPr lang="en-US" sz="1600" b="0" u="sng" strike="noStrike" spc="-1" dirty="0">
                <a:solidFill>
                  <a:srgbClr val="FFFFFF"/>
                </a:solidFill>
                <a:latin typeface="Calibri"/>
              </a:rPr>
              <a:t>or</a:t>
            </a:r>
            <a:r>
              <a:rPr lang="en-US" sz="1600" b="0" strike="noStrike" spc="-1" dirty="0">
                <a:solidFill>
                  <a:srgbClr val="FFFFFF"/>
                </a:solidFill>
                <a:latin typeface="Calibri"/>
              </a:rPr>
              <a:t> totally </a:t>
            </a: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disabled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spc="-1" dirty="0">
                <a:solidFill>
                  <a:srgbClr val="FFFFFF"/>
                </a:solidFill>
                <a:latin typeface="Calibri"/>
              </a:rPr>
              <a:t>You must own your home on January 1</a:t>
            </a:r>
            <a:r>
              <a:rPr lang="en-US" sz="1600" spc="-1" baseline="30000" dirty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1600" spc="-1" dirty="0">
                <a:solidFill>
                  <a:srgbClr val="FFFFFF"/>
                </a:solidFill>
                <a:latin typeface="Calibri"/>
              </a:rPr>
              <a:t> in the year you are applying for the homestead </a:t>
            </a:r>
            <a:r>
              <a:rPr lang="en-US" sz="1600" spc="-1" dirty="0" smtClean="0">
                <a:solidFill>
                  <a:srgbClr val="FFFFFF"/>
                </a:solidFill>
                <a:latin typeface="Calibri"/>
              </a:rPr>
              <a:t>exemption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spc="-1" dirty="0">
                <a:solidFill>
                  <a:srgbClr val="FFFFFF"/>
                </a:solidFill>
                <a:latin typeface="Calibri"/>
              </a:rPr>
              <a:t>If house is in a Trust or Life Estate, copy of trust is required</a:t>
            </a:r>
            <a:endParaRPr lang="en-US" sz="1600" b="0" strike="noStrike" spc="-1" dirty="0">
              <a:solidFill>
                <a:srgbClr val="FFFFFF"/>
              </a:solidFill>
              <a:latin typeface="Calibri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FFFFFF"/>
                </a:solidFill>
                <a:latin typeface="Calibri"/>
              </a:rPr>
              <a:t>Must be </a:t>
            </a: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your primary Residence</a:t>
            </a:r>
            <a:endParaRPr lang="en-US" sz="1600" b="0" strike="noStrike" spc="-1" dirty="0">
              <a:solidFill>
                <a:srgbClr val="FFFFFF"/>
              </a:solidFill>
              <a:latin typeface="Calibri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Income </a:t>
            </a:r>
            <a:r>
              <a:rPr lang="en-US" sz="1600" b="0" strike="noStrike" spc="-1" dirty="0">
                <a:solidFill>
                  <a:srgbClr val="FFFFFF"/>
                </a:solidFill>
                <a:latin typeface="Calibri"/>
              </a:rPr>
              <a:t>limitations $34,200 (2020) to qualify based on the Modified Adjusted Gross Income (located on line 3 of the State Income Tax Return plus line 11 of the Ohio Schedule </a:t>
            </a: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A)</a:t>
            </a:r>
            <a:endParaRPr lang="en-US" sz="1600" b="0" strike="noStrike" spc="-1" dirty="0">
              <a:solidFill>
                <a:srgbClr val="FFFFFF"/>
              </a:solidFill>
              <a:latin typeface="Calibri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If </a:t>
            </a:r>
            <a:r>
              <a:rPr lang="en-US" sz="1600" b="0" strike="noStrike" spc="-1" dirty="0">
                <a:solidFill>
                  <a:srgbClr val="FFFFFF"/>
                </a:solidFill>
                <a:latin typeface="Calibri"/>
              </a:rPr>
              <a:t>you do not file a State Tax Return, proof of age is required with completed exemption </a:t>
            </a: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application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247357" y="4451745"/>
            <a:ext cx="8610601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400" spc="-1" dirty="0" smtClean="0">
                <a:solidFill>
                  <a:srgbClr val="FFFFFF"/>
                </a:solidFill>
                <a:latin typeface="Calibri"/>
              </a:rPr>
              <a:t>If </a:t>
            </a:r>
            <a:r>
              <a:rPr lang="en-US" sz="3400" spc="-1" dirty="0">
                <a:solidFill>
                  <a:srgbClr val="FFFFFF"/>
                </a:solidFill>
                <a:latin typeface="Calibri"/>
              </a:rPr>
              <a:t>qualified, Law Exempts the first $25,000 of value</a:t>
            </a:r>
          </a:p>
          <a:p>
            <a:pPr algn="ctr">
              <a:lnSpc>
                <a:spcPct val="90000"/>
              </a:lnSpc>
            </a:pP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6" y="1426758"/>
            <a:ext cx="2700173" cy="239709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Homestead discount at current rates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t="17026" r="17629" b="795"/>
          <a:stretch/>
        </p:blipFill>
        <p:spPr>
          <a:xfrm>
            <a:off x="3056452" y="599704"/>
            <a:ext cx="5925787" cy="43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1" u="sng" strike="noStrike" spc="-1" dirty="0">
                <a:solidFill>
                  <a:srgbClr val="FFFFFF"/>
                </a:solidFill>
                <a:latin typeface="Calibri"/>
              </a:rPr>
              <a:t>How to obtain an application</a:t>
            </a:r>
          </a:p>
        </p:txBody>
      </p:sp>
      <p:sp>
        <p:nvSpPr>
          <p:cNvPr id="232" name="TextShape 2"/>
          <p:cNvSpPr txBox="1"/>
          <p:nvPr/>
        </p:nvSpPr>
        <p:spPr>
          <a:xfrm>
            <a:off x="3076792" y="1168560"/>
            <a:ext cx="6960960" cy="2933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Christopher Galloway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Lake County Auditor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105 E. Main Street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Painesville, Ohio 44077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Attn: Homestead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</a:rPr>
              <a:t>Dept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440-918-2532 Ext. 2536 (Western Lake County)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440-350-2536 (Painesville)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440-428-4348 Ext. 2536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Calibri"/>
              </a:rPr>
              <a:t>Madison</a:t>
            </a:r>
          </a:p>
          <a:p>
            <a:r>
              <a:rPr lang="en-US" sz="2400" spc="-1" dirty="0" smtClean="0">
                <a:solidFill>
                  <a:srgbClr val="FFFFFF"/>
                </a:solidFill>
                <a:latin typeface="Calibri"/>
              </a:rPr>
              <a:t>Form available online at Auditor’s website</a:t>
            </a:r>
          </a:p>
          <a:p>
            <a:r>
              <a:rPr lang="en-US" sz="2400" spc="-1" dirty="0">
                <a:solidFill>
                  <a:srgbClr val="FFFFFF"/>
                </a:solidFill>
              </a:rPr>
              <a:t>https://www.lake.iviewauditor.com/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810042" y="1536024"/>
            <a:ext cx="5151960" cy="65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4400" b="0" u="sng" strike="noStrike" spc="-1" dirty="0">
                <a:solidFill>
                  <a:srgbClr val="FFFFFF"/>
                </a:solidFill>
                <a:uFillTx/>
                <a:latin typeface="Calibri Light"/>
              </a:rPr>
              <a:t>Programs for Veterans</a:t>
            </a:r>
            <a:endParaRPr lang="en-US" sz="4400" b="0" u="sng" strike="noStrike" spc="-1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205513" y="2447778"/>
            <a:ext cx="10515240" cy="2203939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Disabled Veterans and Surviving Spouses Program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Must be 100% disabled for the year applying for exemption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VA disabled Veterans do not have any income 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Calibri"/>
              </a:rPr>
              <a:t>requirements</a:t>
            </a:r>
            <a:endParaRPr lang="en-US" sz="26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80722" y="4380300"/>
            <a:ext cx="8610601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400" spc="-1" dirty="0" smtClean="0">
                <a:solidFill>
                  <a:srgbClr val="FFFFFF"/>
                </a:solidFill>
                <a:latin typeface="Calibri"/>
              </a:rPr>
              <a:t>If </a:t>
            </a:r>
            <a:r>
              <a:rPr lang="en-US" sz="3400" spc="-1" dirty="0">
                <a:solidFill>
                  <a:srgbClr val="FFFFFF"/>
                </a:solidFill>
                <a:latin typeface="Calibri"/>
              </a:rPr>
              <a:t>qualified, Law Exempts the first </a:t>
            </a:r>
            <a:r>
              <a:rPr lang="en-US" sz="3400" spc="-1" dirty="0" smtClean="0">
                <a:solidFill>
                  <a:srgbClr val="FFFFFF"/>
                </a:solidFill>
                <a:latin typeface="Calibri"/>
              </a:rPr>
              <a:t>$50,000 </a:t>
            </a:r>
            <a:r>
              <a:rPr lang="en-US" sz="3400" spc="-1" dirty="0">
                <a:solidFill>
                  <a:srgbClr val="FFFFFF"/>
                </a:solidFill>
                <a:latin typeface="Calibri"/>
              </a:rPr>
              <a:t>of value</a:t>
            </a:r>
          </a:p>
          <a:p>
            <a:pPr algn="ctr">
              <a:lnSpc>
                <a:spcPct val="90000"/>
              </a:lnSpc>
            </a:pP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1" strike="noStrike" spc="-1" dirty="0" smtClean="0">
                <a:solidFill>
                  <a:srgbClr val="FFFFFF"/>
                </a:solidFill>
                <a:latin typeface="Calibri"/>
              </a:rPr>
              <a:t>Other Programs of Interest</a:t>
            </a:r>
            <a:endParaRPr lang="en-US" sz="4000" b="1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4525" y="1235870"/>
            <a:ext cx="6950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Spouses of Public Service Officers Killed in the Line of Duty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Applicant must be the surviving spouse and will be entitled to a reduction in property taxes under this exemption for the tax year in which the public service officer dies through the tax year in which the surviving spouse dies or remarries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2875403"/>
            <a:ext cx="3473946" cy="2077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40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81D41A"/>
                </a:solidFill>
                <a:latin typeface="Calibri Light"/>
              </a:rPr>
              <a:t>Did you move or refinance in the last year?</a:t>
            </a:r>
            <a:endParaRPr lang="en-US" sz="4400" b="1" strike="noStrike" spc="-1" dirty="0">
              <a:solidFill>
                <a:srgbClr val="81D41A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2101680" y="1168560"/>
            <a:ext cx="6592320" cy="3510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If you do not receive a real estate tax bill by FEBRUARY 1</a:t>
            </a:r>
            <a:r>
              <a:rPr lang="en-US" sz="2800" b="0" strike="noStrike" spc="-1" baseline="30000" dirty="0" smtClean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spc="-1" dirty="0" smtClean="0">
                <a:solidFill>
                  <a:srgbClr val="FFFFFF"/>
                </a:solidFill>
                <a:latin typeface="Calibri"/>
              </a:rPr>
              <a:t>and JULY 1</a:t>
            </a:r>
            <a:r>
              <a:rPr lang="en-US" sz="2800" spc="-1" baseline="30000" dirty="0" smtClean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2800" spc="-1" dirty="0" smtClean="0">
                <a:solidFill>
                  <a:srgbClr val="FFFFFF"/>
                </a:solidFill>
                <a:latin typeface="Calibri"/>
              </a:rPr>
              <a:t> of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 each year, please contact the Treasurer’s office</a:t>
            </a:r>
            <a:endParaRPr lang="en-US" sz="2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2" y="3488589"/>
            <a:ext cx="1190692" cy="1190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888200" y="45720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800" b="1" u="sng" strike="noStrike" spc="-1" dirty="0" smtClean="0">
                <a:solidFill>
                  <a:srgbClr val="FFFFFF"/>
                </a:solidFill>
                <a:latin typeface="Calibri"/>
              </a:rPr>
              <a:t>UPDATE </a:t>
            </a:r>
            <a:r>
              <a:rPr lang="en-US" sz="2800" b="1" u="sng" strike="noStrike" spc="-1" dirty="0">
                <a:solidFill>
                  <a:srgbClr val="FFFFFF"/>
                </a:solidFill>
                <a:latin typeface="Calibri"/>
              </a:rPr>
              <a:t>OR CHANGE YOUR ADDRESS</a:t>
            </a:r>
            <a:endParaRPr lang="en-US" sz="2800" b="1" u="sng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287080" y="1246846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Please send letter or </a:t>
            </a:r>
            <a:r>
              <a:rPr lang="en-US" spc="-1" dirty="0" smtClean="0">
                <a:solidFill>
                  <a:srgbClr val="FFFFFF"/>
                </a:solidFill>
                <a:latin typeface="Calibri"/>
              </a:rPr>
              <a:t>E-mail, </a:t>
            </a: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to update mailing address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369142" y="1657772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Michael Zuren, PhD</a:t>
            </a:r>
          </a:p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 Lake County Treasurer</a:t>
            </a:r>
          </a:p>
          <a:p>
            <a:pPr algn="ctr"/>
            <a:r>
              <a:rPr lang="en-US" spc="-1" dirty="0" smtClean="0">
                <a:solidFill>
                  <a:srgbClr val="FFFFFF"/>
                </a:solidFill>
                <a:latin typeface="Arial"/>
              </a:rPr>
              <a:t>105 Main St  PO Box 490</a:t>
            </a:r>
          </a:p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Painesville, OH 44077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369142" y="2955562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Treasurer@lakecountyohio.gov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51" y="3324752"/>
            <a:ext cx="1693069" cy="1683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541</Words>
  <Application>Microsoft Office PowerPoint</Application>
  <PresentationFormat>On-screen Show (16:9)</PresentationFormat>
  <Paragraphs>66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Homestead discount at current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Sherri Falkenberg</dc:creator>
  <dc:description/>
  <cp:lastModifiedBy>Sherri Falkenberg</cp:lastModifiedBy>
  <cp:revision>23</cp:revision>
  <dcterms:created xsi:type="dcterms:W3CDTF">2017-08-01T15:40:51Z</dcterms:created>
  <dcterms:modified xsi:type="dcterms:W3CDTF">2021-10-26T18:40:36Z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(16:9)</vt:lpwstr>
  </property>
  <property fmtid="{D5CDD505-2E9C-101B-9397-08002B2CF9AE}" pid="4" name="Slides">
    <vt:i4>5</vt:i4>
  </property>
</Properties>
</file>