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4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E213-5FB4-425F-9958-FC34E9264B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Lake County Township Trustee Association Annual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1707C-5CF2-4BDD-BA6D-9A6BCC397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964" y="4352983"/>
            <a:ext cx="8309113" cy="2080868"/>
          </a:xfrm>
        </p:spPr>
        <p:txBody>
          <a:bodyPr>
            <a:noAutofit/>
          </a:bodyPr>
          <a:lstStyle/>
          <a:p>
            <a:r>
              <a:rPr lang="en-US" sz="4800" dirty="0"/>
              <a:t>Lake County Engineer Update</a:t>
            </a:r>
          </a:p>
          <a:p>
            <a:endParaRPr lang="en-US" sz="2800" dirty="0"/>
          </a:p>
          <a:p>
            <a:r>
              <a:rPr lang="en-US" sz="2800" dirty="0"/>
              <a:t>April 20, 2023</a:t>
            </a:r>
          </a:p>
        </p:txBody>
      </p:sp>
    </p:spTree>
    <p:extLst>
      <p:ext uri="{BB962C8B-B14F-4D97-AF65-F5344CB8AC3E}">
        <p14:creationId xmlns:p14="http://schemas.microsoft.com/office/powerpoint/2010/main" val="1317292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2B53-0EE1-4F98-943C-8A9CD347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78226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ROADS AND BRIDGES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860F2-C739-414A-B93E-BD5DA987E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870" y="1892410"/>
            <a:ext cx="9826338" cy="4965590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/>
              <a:t>	</a:t>
            </a:r>
            <a:endParaRPr lang="en-US" sz="1400" dirty="0"/>
          </a:p>
          <a:p>
            <a:r>
              <a:rPr lang="en-US" sz="3600" dirty="0"/>
              <a:t>	</a:t>
            </a:r>
            <a:r>
              <a:rPr lang="en-US" sz="6500" dirty="0"/>
              <a:t>IN SUMMARY:</a:t>
            </a:r>
          </a:p>
          <a:p>
            <a:endParaRPr lang="en-US" sz="2900" dirty="0"/>
          </a:p>
          <a:p>
            <a:r>
              <a:rPr lang="en-US" sz="6500" dirty="0"/>
              <a:t>				Roads -   $6,500,000/year</a:t>
            </a:r>
          </a:p>
          <a:p>
            <a:r>
              <a:rPr lang="en-US" sz="6500" dirty="0"/>
              <a:t>				Bridges - $3,000,000/year</a:t>
            </a:r>
          </a:p>
          <a:p>
            <a:r>
              <a:rPr lang="en-US" sz="6500" dirty="0"/>
              <a:t>								    </a:t>
            </a:r>
          </a:p>
          <a:p>
            <a:r>
              <a:rPr lang="en-US" sz="6500" dirty="0"/>
              <a:t>									$9,500,000/year</a:t>
            </a:r>
          </a:p>
          <a:p>
            <a:pPr lvl="2"/>
            <a:endParaRPr lang="en-US" sz="3600" dirty="0"/>
          </a:p>
          <a:p>
            <a:r>
              <a:rPr lang="en-US" sz="3800" dirty="0"/>
              <a:t>	</a:t>
            </a:r>
            <a:endParaRPr lang="en-US" sz="3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53C644-A342-4267-9678-899D22D17848}"/>
              </a:ext>
            </a:extLst>
          </p:cNvPr>
          <p:cNvCxnSpPr>
            <a:cxnSpLocks/>
          </p:cNvCxnSpPr>
          <p:nvPr/>
        </p:nvCxnSpPr>
        <p:spPr>
          <a:xfrm>
            <a:off x="4627660" y="4830419"/>
            <a:ext cx="530352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42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2B53-0EE1-4F98-943C-8A9CD347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78226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ROADS AND BRIDGES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860F2-C739-414A-B93E-BD5DA987E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870" y="1892410"/>
            <a:ext cx="9826338" cy="4965590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/>
              <a:t>	</a:t>
            </a:r>
            <a:endParaRPr lang="en-US" sz="1400" dirty="0"/>
          </a:p>
          <a:p>
            <a:r>
              <a:rPr lang="en-US" sz="3600" dirty="0"/>
              <a:t>	</a:t>
            </a:r>
            <a:r>
              <a:rPr lang="en-US" sz="6500" dirty="0"/>
              <a:t>THIS DOES NOT INCLUDE 	RETAINING WALL 	REPAIR/REPLACEMENT, SLIDES AND 	OR OTHER CAPITAL IMPROVEMENT 	PROJECTS THAT MAY BE REQUIRED 	IN THE FUTURE.</a:t>
            </a:r>
          </a:p>
          <a:p>
            <a:pPr lvl="2"/>
            <a:endParaRPr lang="en-US" sz="3600" dirty="0"/>
          </a:p>
          <a:p>
            <a:r>
              <a:rPr lang="en-US" sz="3800" dirty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941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2B53-0EE1-4F98-943C-8A9CD347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78226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ROADS AND BRIDGES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860F2-C739-414A-B93E-BD5DA987E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870" y="1892409"/>
            <a:ext cx="9826338" cy="5383033"/>
          </a:xfrm>
        </p:spPr>
        <p:txBody>
          <a:bodyPr>
            <a:normAutofit fontScale="47500" lnSpcReduction="20000"/>
          </a:bodyPr>
          <a:lstStyle/>
          <a:p>
            <a:r>
              <a:rPr lang="en-US" sz="3600" dirty="0"/>
              <a:t>	</a:t>
            </a:r>
            <a:r>
              <a:rPr lang="en-US" sz="6500" dirty="0"/>
              <a:t>CAPITAL MAINTENANCE PROJECTS: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500" dirty="0"/>
              <a:t>Match money for Federal/State funded projects;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500" dirty="0"/>
              <a:t>Money for resurfacing roads, replacing bridges &amp; culverts that do not qualify or receive any outside funding;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500" dirty="0"/>
              <a:t>Money to replace/repair retaining walls and roadway slips;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500" dirty="0"/>
              <a:t>Money for professional services which are not eligible for Federal funding, generally.</a:t>
            </a:r>
          </a:p>
          <a:p>
            <a:pPr lvl="2"/>
            <a:endParaRPr lang="en-US" sz="3600" dirty="0"/>
          </a:p>
          <a:p>
            <a:r>
              <a:rPr lang="en-US" sz="3800" dirty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109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7B6F8D8-9838-45F8-9E22-80726A866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509" y="156012"/>
            <a:ext cx="9611653" cy="654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96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5C47F-CD68-45EB-86F2-0ED87DB4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ENGINEER OFFICE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62879-977A-4B18-A162-5E6E38FC9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460" y="266007"/>
            <a:ext cx="5273001" cy="6508865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Workable Income 	 		$9,500,000.00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Labor 		    	 		($5,000,000.00)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SR2		   		 		($1,000,000.00)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Snow Removal	    	 	($   800,000.00)                                                                                                                                                	Present Debt 	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Service		    			($   300,000.00)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Other Maintenance 		($1,200,000.00)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NOACA Fee		  		($     44,000.00)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				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GIS Contribution	 		(</a:t>
            </a: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   100,000.00)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7000"/>
              </a:lnSpc>
              <a:spcBef>
                <a:spcPts val="0"/>
              </a:spcBef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 Maintenance        	$1,036,000.00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Balance			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7C0F1-A58B-42B8-9FAC-CE1545695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How are funds spent in a year?</a:t>
            </a:r>
          </a:p>
        </p:txBody>
      </p:sp>
    </p:spTree>
    <p:extLst>
      <p:ext uri="{BB962C8B-B14F-4D97-AF65-F5344CB8AC3E}">
        <p14:creationId xmlns:p14="http://schemas.microsoft.com/office/powerpoint/2010/main" val="306307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5C47F-CD68-45EB-86F2-0ED87DB4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COUNTY ROADS &amp; BRIDGES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62879-977A-4B18-A162-5E6E38FC9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123" y="266007"/>
            <a:ext cx="5318338" cy="6508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No. 1 Priority: Closed Roads</a:t>
            </a:r>
          </a:p>
          <a:p>
            <a:pPr marL="400050" lvl="1" indent="0">
              <a:buNone/>
            </a:pPr>
            <a:r>
              <a:rPr lang="en-US" dirty="0"/>
              <a:t>•	Paine Road Retaining Wall &amp; Culvert</a:t>
            </a:r>
          </a:p>
          <a:p>
            <a:pPr marL="400050" lvl="1" indent="0">
              <a:buNone/>
            </a:pPr>
            <a:r>
              <a:rPr lang="en-US" dirty="0"/>
              <a:t>•	Ford Road Bridge</a:t>
            </a:r>
          </a:p>
          <a:p>
            <a:pPr marL="400050" lvl="1" indent="0">
              <a:buNone/>
            </a:pPr>
            <a:r>
              <a:rPr lang="en-US" dirty="0"/>
              <a:t>•	Williams Road Slope Failure</a:t>
            </a:r>
          </a:p>
          <a:p>
            <a:pPr marL="0" indent="0">
              <a:buNone/>
            </a:pPr>
            <a:r>
              <a:rPr lang="en-US" dirty="0"/>
              <a:t>			Total Cost - $5,370,000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No. 2 Priority: Pending Closures</a:t>
            </a:r>
          </a:p>
          <a:p>
            <a:pPr marL="400050" lvl="1" indent="0">
              <a:buNone/>
            </a:pPr>
            <a:r>
              <a:rPr lang="en-US" dirty="0"/>
              <a:t>•	Blair Road Retaining Wall</a:t>
            </a:r>
          </a:p>
          <a:p>
            <a:pPr marL="400050" lvl="1" indent="0">
              <a:buNone/>
            </a:pPr>
            <a:r>
              <a:rPr lang="en-US" dirty="0"/>
              <a:t>•	St. Clair Road Bridge Deck Repair</a:t>
            </a:r>
          </a:p>
          <a:p>
            <a:pPr marL="0" indent="0">
              <a:buNone/>
            </a:pPr>
            <a:r>
              <a:rPr lang="en-US" dirty="0"/>
              <a:t>			Total Cost - $3,362,300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Balance:</a:t>
            </a:r>
          </a:p>
          <a:p>
            <a:pPr marL="400050" lvl="1" indent="0">
              <a:buNone/>
            </a:pPr>
            <a:r>
              <a:rPr lang="en-US" dirty="0"/>
              <a:t>•	Manchester Road Bridge</a:t>
            </a:r>
          </a:p>
          <a:p>
            <a:pPr marL="400050" lvl="1" indent="0">
              <a:buNone/>
            </a:pPr>
            <a:r>
              <a:rPr lang="en-US" dirty="0"/>
              <a:t>•	Tyler Blvd. Bridge</a:t>
            </a:r>
          </a:p>
          <a:p>
            <a:pPr marL="400050" lvl="1" indent="0">
              <a:buNone/>
            </a:pPr>
            <a:r>
              <a:rPr lang="en-US" dirty="0"/>
              <a:t>•	Leroy Thompson Road Bridge Repair</a:t>
            </a:r>
          </a:p>
          <a:p>
            <a:pPr marL="400050" lvl="1" indent="0">
              <a:buNone/>
            </a:pPr>
            <a:r>
              <a:rPr lang="en-US" dirty="0"/>
              <a:t>•	Hopkins Road Bridge Repair</a:t>
            </a:r>
          </a:p>
          <a:p>
            <a:pPr marL="400050" lvl="1" indent="0">
              <a:buNone/>
            </a:pPr>
            <a:r>
              <a:rPr lang="en-US" dirty="0"/>
              <a:t>•	Numerous County Roads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7C0F1-A58B-42B8-9FAC-CE1545695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What are the needs?</a:t>
            </a:r>
          </a:p>
        </p:txBody>
      </p:sp>
    </p:spTree>
    <p:extLst>
      <p:ext uri="{BB962C8B-B14F-4D97-AF65-F5344CB8AC3E}">
        <p14:creationId xmlns:p14="http://schemas.microsoft.com/office/powerpoint/2010/main" val="68877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2B53-0EE1-4F98-943C-8A9CD347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78226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ROADS AND BRIDGES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860F2-C739-414A-B93E-BD5DA987E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7436" y="2297927"/>
            <a:ext cx="8596668" cy="3743435"/>
          </a:xfrm>
        </p:spPr>
        <p:txBody>
          <a:bodyPr>
            <a:normAutofit/>
          </a:bodyPr>
          <a:lstStyle/>
          <a:p>
            <a:r>
              <a:rPr lang="en-US" sz="3600" dirty="0"/>
              <a:t>The County maintains 151.477 miles of roadway exclusive of SR 2.</a:t>
            </a:r>
          </a:p>
          <a:p>
            <a:pPr marL="742950" indent="-742950">
              <a:buAutoNum type="arabicPeriod"/>
            </a:pPr>
            <a:endParaRPr lang="en-US" sz="3600" dirty="0"/>
          </a:p>
          <a:p>
            <a:r>
              <a:rPr lang="en-US" sz="3600" dirty="0"/>
              <a:t>The County maintains 102 bridges.  These exist in the Townships as well as the Cities and Villages.</a:t>
            </a:r>
          </a:p>
        </p:txBody>
      </p:sp>
    </p:spTree>
    <p:extLst>
      <p:ext uri="{BB962C8B-B14F-4D97-AF65-F5344CB8AC3E}">
        <p14:creationId xmlns:p14="http://schemas.microsoft.com/office/powerpoint/2010/main" val="50067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2B53-0EE1-4F98-943C-8A9CD347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78226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ROADS AND BRIDGES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860F2-C739-414A-B93E-BD5DA987E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297927"/>
            <a:ext cx="8596668" cy="3743435"/>
          </a:xfrm>
        </p:spPr>
        <p:txBody>
          <a:bodyPr>
            <a:normAutofit/>
          </a:bodyPr>
          <a:lstStyle/>
          <a:p>
            <a:r>
              <a:rPr lang="en-US" sz="3600" dirty="0"/>
              <a:t>	</a:t>
            </a:r>
            <a:r>
              <a:rPr lang="en-US" sz="4400" dirty="0"/>
              <a:t>AVERAGE MAXIMUM LIFE SPANS:</a:t>
            </a:r>
          </a:p>
          <a:p>
            <a:endParaRPr lang="en-US" sz="28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/>
              <a:t>Asphalt Roadway = 15 years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/>
              <a:t>Bridges = 50 years</a:t>
            </a:r>
          </a:p>
        </p:txBody>
      </p:sp>
    </p:spTree>
    <p:extLst>
      <p:ext uri="{BB962C8B-B14F-4D97-AF65-F5344CB8AC3E}">
        <p14:creationId xmlns:p14="http://schemas.microsoft.com/office/powerpoint/2010/main" val="193230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2B53-0EE1-4F98-943C-8A9CD347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78226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ROADS AND BRIDGES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860F2-C739-414A-B93E-BD5DA987E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297927"/>
            <a:ext cx="8596668" cy="3743435"/>
          </a:xfrm>
        </p:spPr>
        <p:txBody>
          <a:bodyPr>
            <a:normAutofit/>
          </a:bodyPr>
          <a:lstStyle/>
          <a:p>
            <a:r>
              <a:rPr lang="en-US" sz="3600" dirty="0"/>
              <a:t>	</a:t>
            </a:r>
            <a:r>
              <a:rPr lang="en-US" sz="4400" dirty="0"/>
              <a:t>2019 ROADWAY COSTS/MILE:</a:t>
            </a:r>
          </a:p>
          <a:p>
            <a:endParaRPr lang="en-US" sz="28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/>
              <a:t>Chip Seal  = $200,000/mile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/>
              <a:t>Asphalt     = $800,000/mile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/>
              <a:t>Average    = $500,000/mile</a:t>
            </a:r>
          </a:p>
        </p:txBody>
      </p:sp>
    </p:spTree>
    <p:extLst>
      <p:ext uri="{BB962C8B-B14F-4D97-AF65-F5344CB8AC3E}">
        <p14:creationId xmlns:p14="http://schemas.microsoft.com/office/powerpoint/2010/main" val="311635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2B53-0EE1-4F98-943C-8A9CD347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78226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ROADS AND BRIDGES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860F2-C739-414A-B93E-BD5DA987E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321781"/>
            <a:ext cx="9540091" cy="4301656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/>
              <a:t>	</a:t>
            </a:r>
            <a:r>
              <a:rPr lang="en-US" sz="5200" dirty="0"/>
              <a:t>2022 ROADWAY COSTS/MILE:</a:t>
            </a:r>
          </a:p>
          <a:p>
            <a:endParaRPr lang="en-US" sz="1400" dirty="0"/>
          </a:p>
          <a:p>
            <a:r>
              <a:rPr lang="en-US" sz="3600" dirty="0"/>
              <a:t>	</a:t>
            </a:r>
            <a:r>
              <a:rPr lang="en-US" sz="4200" dirty="0"/>
              <a:t>Costs increased by 33 1/3% for roadway 	projects.</a:t>
            </a:r>
          </a:p>
          <a:p>
            <a:pPr lvl="2"/>
            <a:r>
              <a:rPr lang="en-US" sz="4200" dirty="0"/>
              <a:t>	</a:t>
            </a:r>
          </a:p>
          <a:p>
            <a:pPr lvl="2"/>
            <a:r>
              <a:rPr lang="en-US" sz="4200" dirty="0"/>
              <a:t>2022 Average Cost = $650,000/mile.</a:t>
            </a:r>
          </a:p>
          <a:p>
            <a:pPr lvl="2"/>
            <a:endParaRPr lang="en-US" sz="3600" dirty="0"/>
          </a:p>
          <a:p>
            <a:r>
              <a:rPr lang="en-US" sz="3800" dirty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557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2B53-0EE1-4F98-943C-8A9CD347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78226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ROADS AND BRIDGES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860F2-C739-414A-B93E-BD5DA987E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870" y="2075290"/>
            <a:ext cx="9826338" cy="4643562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	</a:t>
            </a:r>
            <a:endParaRPr lang="en-US" sz="1400" dirty="0"/>
          </a:p>
          <a:p>
            <a:r>
              <a:rPr lang="en-US" sz="3600" dirty="0"/>
              <a:t>	</a:t>
            </a:r>
            <a:r>
              <a:rPr lang="en-US" sz="6500" dirty="0"/>
              <a:t>Using a 15 year useful life &amp; 150 miles of 	roads, we 	must do a minimum of 10 miles 	of roadway capital </a:t>
            </a:r>
            <a:r>
              <a:rPr lang="en-US" sz="6500" dirty="0" err="1"/>
              <a:t>mainenance</a:t>
            </a:r>
            <a:r>
              <a:rPr lang="en-US" sz="6500" dirty="0"/>
              <a:t> per year.  	This is just to stay even.</a:t>
            </a:r>
          </a:p>
          <a:p>
            <a:pPr lvl="2"/>
            <a:r>
              <a:rPr lang="en-US" sz="6500" dirty="0"/>
              <a:t>	</a:t>
            </a:r>
          </a:p>
          <a:p>
            <a:pPr lvl="2"/>
            <a:r>
              <a:rPr lang="en-US" sz="6500" dirty="0"/>
              <a:t>10 miles x $650,000 = $6,500,000/year</a:t>
            </a:r>
          </a:p>
          <a:p>
            <a:pPr lvl="2"/>
            <a:endParaRPr lang="en-US" sz="3600" dirty="0"/>
          </a:p>
          <a:p>
            <a:r>
              <a:rPr lang="en-US" sz="3800" dirty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447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2B53-0EE1-4F98-943C-8A9CD347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78226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ROADS AND BRIDGES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860F2-C739-414A-B93E-BD5DA987E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297927"/>
            <a:ext cx="8596668" cy="3743435"/>
          </a:xfrm>
        </p:spPr>
        <p:txBody>
          <a:bodyPr>
            <a:normAutofit/>
          </a:bodyPr>
          <a:lstStyle/>
          <a:p>
            <a:r>
              <a:rPr lang="en-US" sz="3600" dirty="0"/>
              <a:t>	</a:t>
            </a:r>
            <a:r>
              <a:rPr lang="en-US" sz="4400" dirty="0"/>
              <a:t>2019 AVERAGE COST TO 	REPLACE A BRIDGE:</a:t>
            </a:r>
          </a:p>
          <a:p>
            <a:endParaRPr lang="en-US" sz="2800" dirty="0"/>
          </a:p>
          <a:p>
            <a:pPr lvl="2"/>
            <a:r>
              <a:rPr lang="en-US" sz="3600" dirty="0"/>
              <a:t>Average Cost	= $1,000,000 / year</a:t>
            </a:r>
          </a:p>
        </p:txBody>
      </p:sp>
    </p:spTree>
    <p:extLst>
      <p:ext uri="{BB962C8B-B14F-4D97-AF65-F5344CB8AC3E}">
        <p14:creationId xmlns:p14="http://schemas.microsoft.com/office/powerpoint/2010/main" val="103618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2B53-0EE1-4F98-943C-8A9CD347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78226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ROADS AND BRIDGES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860F2-C739-414A-B93E-BD5DA987E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321781"/>
            <a:ext cx="9540091" cy="4301656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/>
              <a:t>	</a:t>
            </a:r>
            <a:r>
              <a:rPr lang="en-US" sz="5200" dirty="0"/>
              <a:t>2022/2023 BRIDGES/CULVERTS:</a:t>
            </a:r>
          </a:p>
          <a:p>
            <a:endParaRPr lang="en-US" sz="1400" dirty="0"/>
          </a:p>
          <a:p>
            <a:r>
              <a:rPr lang="en-US" sz="3600" dirty="0"/>
              <a:t>	</a:t>
            </a:r>
            <a:r>
              <a:rPr lang="en-US" sz="4200" dirty="0"/>
              <a:t>Costs increased by 50% for bridge and 	culvert projects.</a:t>
            </a:r>
          </a:p>
          <a:p>
            <a:pPr lvl="2"/>
            <a:r>
              <a:rPr lang="en-US" sz="4200" dirty="0"/>
              <a:t>	</a:t>
            </a:r>
          </a:p>
          <a:p>
            <a:pPr lvl="2"/>
            <a:r>
              <a:rPr lang="en-US" sz="4200" dirty="0"/>
              <a:t>2022 Average Cost = $1,500,000</a:t>
            </a:r>
          </a:p>
          <a:p>
            <a:pPr lvl="2"/>
            <a:endParaRPr lang="en-US" sz="3600" dirty="0"/>
          </a:p>
          <a:p>
            <a:r>
              <a:rPr lang="en-US" sz="3800" dirty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307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2B53-0EE1-4F98-943C-8A9CD347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78226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ROADS AND BRIDGES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860F2-C739-414A-B93E-BD5DA987E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870" y="2075290"/>
            <a:ext cx="9826338" cy="4643562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	</a:t>
            </a:r>
            <a:endParaRPr lang="en-US" sz="1400" dirty="0"/>
          </a:p>
          <a:p>
            <a:r>
              <a:rPr lang="en-US" sz="3600" dirty="0"/>
              <a:t>	</a:t>
            </a:r>
            <a:r>
              <a:rPr lang="en-US" sz="6500" dirty="0"/>
              <a:t>Using a 50 year useful life &amp; 102 bridges, we 	must replace a minimum of 2 	bridges/culverts per year.  This is just to 	stay even.</a:t>
            </a:r>
          </a:p>
          <a:p>
            <a:pPr lvl="2"/>
            <a:r>
              <a:rPr lang="en-US" sz="6500" dirty="0"/>
              <a:t>	</a:t>
            </a:r>
          </a:p>
          <a:p>
            <a:pPr lvl="2"/>
            <a:r>
              <a:rPr lang="en-US" sz="6500" dirty="0"/>
              <a:t>2 bridges x $1,500,000 = $3,000,000/year</a:t>
            </a:r>
          </a:p>
          <a:p>
            <a:pPr lvl="2"/>
            <a:endParaRPr lang="en-US" sz="3600" dirty="0"/>
          </a:p>
          <a:p>
            <a:r>
              <a:rPr lang="en-US" sz="3800" dirty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01291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442</TotalTime>
  <Words>658</Words>
  <Application>Microsoft Office PowerPoint</Application>
  <PresentationFormat>Widescreen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Lake County Township Trustee Association Annual Meeting</vt:lpstr>
      <vt:lpstr>ROADS AND BRIDGES</vt:lpstr>
      <vt:lpstr>ROADS AND BRIDGES</vt:lpstr>
      <vt:lpstr>ROADS AND BRIDGES</vt:lpstr>
      <vt:lpstr>ROADS AND BRIDGES</vt:lpstr>
      <vt:lpstr>ROADS AND BRIDGES</vt:lpstr>
      <vt:lpstr>ROADS AND BRIDGES</vt:lpstr>
      <vt:lpstr>ROADS AND BRIDGES</vt:lpstr>
      <vt:lpstr>ROADS AND BRIDGES</vt:lpstr>
      <vt:lpstr>ROADS AND BRIDGES</vt:lpstr>
      <vt:lpstr>ROADS AND BRIDGES</vt:lpstr>
      <vt:lpstr>ROADS AND BRIDGES</vt:lpstr>
      <vt:lpstr>PowerPoint Presentation</vt:lpstr>
      <vt:lpstr>ENGINEER OFFICE FUNDS</vt:lpstr>
      <vt:lpstr>COUNTY ROADS &amp; BRIDGES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County Township Trustee Association Annual Meeting</dc:title>
  <dc:creator>Salkiewicz,Traci</dc:creator>
  <cp:lastModifiedBy>Aguirre, Colleen</cp:lastModifiedBy>
  <cp:revision>20</cp:revision>
  <cp:lastPrinted>2023-04-25T18:20:08Z</cp:lastPrinted>
  <dcterms:created xsi:type="dcterms:W3CDTF">2023-04-24T18:12:30Z</dcterms:created>
  <dcterms:modified xsi:type="dcterms:W3CDTF">2023-05-30T18:39:34Z</dcterms:modified>
</cp:coreProperties>
</file>